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75"/>
  </p:notesMasterIdLst>
  <p:sldIdLst>
    <p:sldId id="282" r:id="rId2"/>
    <p:sldId id="283" r:id="rId3"/>
    <p:sldId id="284" r:id="rId4"/>
    <p:sldId id="28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4" r:id="rId74"/>
  </p:sldIdLst>
  <p:sldSz cx="9144000" cy="5143500" type="screen16x9"/>
  <p:notesSz cx="6858000" cy="9144000"/>
  <p:embeddedFontLst>
    <p:embeddedFont>
      <p:font typeface="Aldrich" panose="020B0604020202020204" charset="0"/>
      <p:regular r:id="rId76"/>
    </p:embeddedFont>
    <p:embeddedFont>
      <p:font typeface="Bai Jamjuree" panose="020B0604020202020204" charset="-34"/>
      <p:regular r:id="rId77"/>
      <p:bold r:id="rId78"/>
      <p:italic r:id="rId79"/>
      <p:boldItalic r:id="rId80"/>
    </p:embeddedFont>
    <p:embeddedFont>
      <p:font typeface="Bai Jamjuree Medium" panose="020B0604020202020204" charset="-34"/>
      <p:regular r:id="rId81"/>
      <p:bold r:id="rId82"/>
      <p:italic r:id="rId83"/>
      <p:boldItalic r:id="rId84"/>
    </p:embeddedFont>
    <p:embeddedFont>
      <p:font typeface="Bai Jamjuree SemiBold" panose="020B0604020202020204" charset="-34"/>
      <p:regular r:id="rId85"/>
      <p:bold r:id="rId86"/>
      <p:italic r:id="rId87"/>
      <p:boldItalic r:id="rId88"/>
    </p:embeddedFont>
    <p:embeddedFont>
      <p:font typeface="Roboto" panose="02000000000000000000" pitchFamily="2" charset="0"/>
      <p:regular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63" autoAdjust="0"/>
    <p:restoredTop sz="94660"/>
  </p:normalViewPr>
  <p:slideViewPr>
    <p:cSldViewPr snapToGrid="0">
      <p:cViewPr varScale="1">
        <p:scale>
          <a:sx n="117" d="100"/>
          <a:sy n="117" d="100"/>
        </p:scale>
        <p:origin x="2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1474dfc8c8b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1474dfc8c8b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Google Shape;1992;g1474dfc8c8b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3" name="Google Shape;1993;g1474dfc8c8b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1474dfc8c8b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9" name="Google Shape;1999;g1474dfc8c8b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1474dfc8c8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6" name="Google Shape;2006;g1474dfc8c8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1474dfc8c8b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1474dfc8c8b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g1474dfc8c8b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0" name="Google Shape;2020;g1474dfc8c8b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150be9b5d3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150be9b5d3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1474dfc8c8b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1" name="Google Shape;2041;g1474dfc8c8b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150be9b5d3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150be9b5d3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1474dfc8c8b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1474dfc8c8b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1474dfc8c8b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1474dfc8c8b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1474dfc8c8b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1474dfc8c8b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1474dfc8c8b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1474dfc8c8b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1474dfc8c8b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1474dfc8c8b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1474dfc8c8b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1474dfc8c8b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1474dfc8c8b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1474dfc8c8b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150be9b5d3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150be9b5d3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150be9b5d3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150be9b5d3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150be9b5d3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150be9b5d3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150be9b5d38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150be9b5d3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150be9b5d38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8" name="Google Shape;2118;g150be9b5d38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150be9b5d38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150be9b5d3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1474dfc8c8b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1474dfc8c8b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150be9b5d38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150be9b5d38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150be9b5d38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150be9b5d38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150be9b5d38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150be9b5d38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150be9b5d38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150be9b5d3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150be9b5d38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150be9b5d3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150be9b5d38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150be9b5d38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150be9b5d38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150be9b5d38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g150be9b5d38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9" name="Google Shape;2179;g150be9b5d38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150be9b5d3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150be9b5d3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50be9b5d38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50be9b5d38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1474dfc8c8b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1474dfc8c8b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150be9b5d38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150be9b5d38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150be9b5d38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150be9b5d3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150be9b5d3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150be9b5d3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150be9b5d38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150be9b5d3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150be9b5d38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150be9b5d38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150be9b5d38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150be9b5d38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150be9b5d3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2" name="Google Shape;2232;g150be9b5d3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150be9b5d3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8" name="Google Shape;2238;g150be9b5d3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150be9b5d3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150be9b5d3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150be9b5d38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150be9b5d38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1474dfc8c8b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1474dfc8c8b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150be9b5d38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150be9b5d38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150be9b5d3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7" name="Google Shape;2267;g150be9b5d3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150be9b5d38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150be9b5d3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150be9b5d38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150be9b5d38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150be9b5d3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150be9b5d3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150be9b5d38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150be9b5d3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150be9b5d38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150be9b5d38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150be9b5d38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150be9b5d38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150be9b5d38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g150be9b5d3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150be9b5d3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7" name="Google Shape;2317;g150be9b5d3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g1474dfc8c8b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2" name="Google Shape;1962;g1474dfc8c8b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150be9b5d3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150be9b5d3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150be9b5d3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150be9b5d3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150be9b5d38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6" name="Google Shape;2336;g150be9b5d3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150be9b5d38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150be9b5d38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1474dfc8c8b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1474dfc8c8b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150be9b5d38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150be9b5d38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1474dfc8c8b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1474dfc8c8b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150be9b5d3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150be9b5d3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1474dfc8c8b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1474dfc8c8b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1474dfc8c8b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1474dfc8c8b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1474dfc8c8b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1474dfc8c8b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1474dfc8c8b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1474dfc8c8b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1474dfc8c8b_0_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1474dfc8c8b_0_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1474dfc8c8b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1474dfc8c8b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127f379f98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127f379f98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1"/>
        <p:cNvGrpSpPr/>
        <p:nvPr/>
      </p:nvGrpSpPr>
      <p:grpSpPr>
        <a:xfrm>
          <a:off x="0" y="0"/>
          <a:ext cx="0" cy="0"/>
          <a:chOff x="0" y="0"/>
          <a:chExt cx="0" cy="0"/>
        </a:xfrm>
      </p:grpSpPr>
      <p:sp>
        <p:nvSpPr>
          <p:cNvPr id="1972" name="Google Shape;1972;g12948bcd1fb_0_22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3" name="Google Shape;1973;g12948bcd1fb_0_2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150be9b5d3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150be9b5d3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3"/>
          <p:cNvGrpSpPr/>
          <p:nvPr/>
        </p:nvGrpSpPr>
        <p:grpSpPr>
          <a:xfrm flipH="1">
            <a:off x="-467701" y="3429220"/>
            <a:ext cx="1965289" cy="517060"/>
            <a:chOff x="3539975" y="3523525"/>
            <a:chExt cx="745925" cy="196250"/>
          </a:xfrm>
        </p:grpSpPr>
        <p:sp>
          <p:nvSpPr>
            <p:cNvPr id="153" name="Google Shape;153;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 name="Google Shape;169;p3"/>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7"/>
        <p:cNvGrpSpPr/>
        <p:nvPr/>
      </p:nvGrpSpPr>
      <p:grpSpPr>
        <a:xfrm>
          <a:off x="0" y="0"/>
          <a:ext cx="0" cy="0"/>
          <a:chOff x="0" y="0"/>
          <a:chExt cx="0" cy="0"/>
        </a:xfrm>
      </p:grpSpPr>
      <p:pic>
        <p:nvPicPr>
          <p:cNvPr id="558" name="Google Shape;558;p1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559" name="Google Shape;559;p13"/>
          <p:cNvSpPr txBox="1">
            <a:spLocks noGrp="1"/>
          </p:cNvSpPr>
          <p:nvPr>
            <p:ph type="title" hasCustomPrompt="1"/>
          </p:nvPr>
        </p:nvSpPr>
        <p:spPr>
          <a:xfrm>
            <a:off x="817925"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0" name="Google Shape;560;p13"/>
          <p:cNvSpPr txBox="1">
            <a:spLocks noGrp="1"/>
          </p:cNvSpPr>
          <p:nvPr>
            <p:ph type="subTitle" idx="1"/>
          </p:nvPr>
        </p:nvSpPr>
        <p:spPr>
          <a:xfrm>
            <a:off x="1639675" y="1483450"/>
            <a:ext cx="2887200" cy="354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1" name="Google Shape;561;p13"/>
          <p:cNvSpPr txBox="1">
            <a:spLocks noGrp="1"/>
          </p:cNvSpPr>
          <p:nvPr>
            <p:ph type="subTitle" idx="2"/>
          </p:nvPr>
        </p:nvSpPr>
        <p:spPr>
          <a:xfrm>
            <a:off x="1639675"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13"/>
          <p:cNvSpPr txBox="1">
            <a:spLocks noGrp="1"/>
          </p:cNvSpPr>
          <p:nvPr>
            <p:ph type="title" idx="3" hasCustomPrompt="1"/>
          </p:nvPr>
        </p:nvSpPr>
        <p:spPr>
          <a:xfrm>
            <a:off x="817925"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3" name="Google Shape;563;p13"/>
          <p:cNvSpPr txBox="1">
            <a:spLocks noGrp="1"/>
          </p:cNvSpPr>
          <p:nvPr>
            <p:ph type="subTitle" idx="4"/>
          </p:nvPr>
        </p:nvSpPr>
        <p:spPr>
          <a:xfrm>
            <a:off x="1639675"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4" name="Google Shape;564;p13"/>
          <p:cNvSpPr txBox="1">
            <a:spLocks noGrp="1"/>
          </p:cNvSpPr>
          <p:nvPr>
            <p:ph type="subTitle" idx="5"/>
          </p:nvPr>
        </p:nvSpPr>
        <p:spPr>
          <a:xfrm>
            <a:off x="1639675"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5" name="Google Shape;565;p13"/>
          <p:cNvSpPr txBox="1">
            <a:spLocks noGrp="1"/>
          </p:cNvSpPr>
          <p:nvPr>
            <p:ph type="title" idx="6" hasCustomPrompt="1"/>
          </p:nvPr>
        </p:nvSpPr>
        <p:spPr>
          <a:xfrm>
            <a:off x="817925"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6" name="Google Shape;566;p13"/>
          <p:cNvSpPr txBox="1">
            <a:spLocks noGrp="1"/>
          </p:cNvSpPr>
          <p:nvPr>
            <p:ph type="subTitle" idx="7"/>
          </p:nvPr>
        </p:nvSpPr>
        <p:spPr>
          <a:xfrm>
            <a:off x="1639675"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7" name="Google Shape;567;p13"/>
          <p:cNvSpPr txBox="1">
            <a:spLocks noGrp="1"/>
          </p:cNvSpPr>
          <p:nvPr>
            <p:ph type="subTitle" idx="8"/>
          </p:nvPr>
        </p:nvSpPr>
        <p:spPr>
          <a:xfrm>
            <a:off x="1639675"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8" name="Google Shape;568;p13"/>
          <p:cNvSpPr txBox="1">
            <a:spLocks noGrp="1"/>
          </p:cNvSpPr>
          <p:nvPr>
            <p:ph type="title" idx="9" hasCustomPrompt="1"/>
          </p:nvPr>
        </p:nvSpPr>
        <p:spPr>
          <a:xfrm>
            <a:off x="4707713"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9" name="Google Shape;569;p13"/>
          <p:cNvSpPr txBox="1">
            <a:spLocks noGrp="1"/>
          </p:cNvSpPr>
          <p:nvPr>
            <p:ph type="subTitle" idx="13"/>
          </p:nvPr>
        </p:nvSpPr>
        <p:spPr>
          <a:xfrm>
            <a:off x="5529413" y="148345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0" name="Google Shape;570;p13"/>
          <p:cNvSpPr txBox="1">
            <a:spLocks noGrp="1"/>
          </p:cNvSpPr>
          <p:nvPr>
            <p:ph type="subTitle" idx="14"/>
          </p:nvPr>
        </p:nvSpPr>
        <p:spPr>
          <a:xfrm>
            <a:off x="5529413"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13"/>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2" name="Google Shape;572;p13"/>
          <p:cNvSpPr txBox="1">
            <a:spLocks noGrp="1"/>
          </p:cNvSpPr>
          <p:nvPr>
            <p:ph type="subTitle" idx="16"/>
          </p:nvPr>
        </p:nvSpPr>
        <p:spPr>
          <a:xfrm>
            <a:off x="5529413"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3" name="Google Shape;573;p13"/>
          <p:cNvSpPr txBox="1">
            <a:spLocks noGrp="1"/>
          </p:cNvSpPr>
          <p:nvPr>
            <p:ph type="subTitle" idx="17"/>
          </p:nvPr>
        </p:nvSpPr>
        <p:spPr>
          <a:xfrm>
            <a:off x="5529413"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3"/>
          <p:cNvSpPr txBox="1">
            <a:spLocks noGrp="1"/>
          </p:cNvSpPr>
          <p:nvPr>
            <p:ph type="title" idx="18"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5" name="Google Shape;575;p13"/>
          <p:cNvSpPr txBox="1">
            <a:spLocks noGrp="1"/>
          </p:cNvSpPr>
          <p:nvPr>
            <p:ph type="subTitle" idx="19"/>
          </p:nvPr>
        </p:nvSpPr>
        <p:spPr>
          <a:xfrm>
            <a:off x="5529413"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6" name="Google Shape;576;p13"/>
          <p:cNvSpPr txBox="1">
            <a:spLocks noGrp="1"/>
          </p:cNvSpPr>
          <p:nvPr>
            <p:ph type="subTitle" idx="20"/>
          </p:nvPr>
        </p:nvSpPr>
        <p:spPr>
          <a:xfrm>
            <a:off x="5529413"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7" name="Google Shape;577;p13"/>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578" name="Google Shape;578;p13"/>
          <p:cNvGrpSpPr/>
          <p:nvPr/>
        </p:nvGrpSpPr>
        <p:grpSpPr>
          <a:xfrm>
            <a:off x="8246982" y="3753300"/>
            <a:ext cx="1039906" cy="679800"/>
            <a:chOff x="4082325" y="3790650"/>
            <a:chExt cx="1039906" cy="679800"/>
          </a:xfrm>
        </p:grpSpPr>
        <p:sp>
          <p:nvSpPr>
            <p:cNvPr id="579" name="Google Shape;579;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13"/>
          <p:cNvGrpSpPr/>
          <p:nvPr/>
        </p:nvGrpSpPr>
        <p:grpSpPr>
          <a:xfrm>
            <a:off x="-846423" y="4392645"/>
            <a:ext cx="1965289" cy="517060"/>
            <a:chOff x="3539975" y="3523525"/>
            <a:chExt cx="745925" cy="196250"/>
          </a:xfrm>
        </p:grpSpPr>
        <p:sp>
          <p:nvSpPr>
            <p:cNvPr id="583" name="Google Shape;583;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13"/>
          <p:cNvGrpSpPr/>
          <p:nvPr/>
        </p:nvGrpSpPr>
        <p:grpSpPr>
          <a:xfrm flipH="1">
            <a:off x="-3594575" y="-199329"/>
            <a:ext cx="4000413" cy="3175881"/>
            <a:chOff x="5207925" y="-1994879"/>
            <a:chExt cx="4000413" cy="3175881"/>
          </a:xfrm>
        </p:grpSpPr>
        <p:sp>
          <p:nvSpPr>
            <p:cNvPr id="600" name="Google Shape;600;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603"/>
        <p:cNvGrpSpPr/>
        <p:nvPr/>
      </p:nvGrpSpPr>
      <p:grpSpPr>
        <a:xfrm>
          <a:off x="0" y="0"/>
          <a:ext cx="0" cy="0"/>
          <a:chOff x="0" y="0"/>
          <a:chExt cx="0" cy="0"/>
        </a:xfrm>
      </p:grpSpPr>
      <p:pic>
        <p:nvPicPr>
          <p:cNvPr id="604" name="Google Shape;604;p14"/>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605" name="Google Shape;605;p14"/>
          <p:cNvSpPr txBox="1">
            <a:spLocks noGrp="1"/>
          </p:cNvSpPr>
          <p:nvPr>
            <p:ph type="body" idx="1"/>
          </p:nvPr>
        </p:nvSpPr>
        <p:spPr>
          <a:xfrm flipH="1">
            <a:off x="4572000" y="1687975"/>
            <a:ext cx="3856500" cy="292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606" name="Google Shape;606;p14"/>
          <p:cNvSpPr txBox="1">
            <a:spLocks noGrp="1"/>
          </p:cNvSpPr>
          <p:nvPr>
            <p:ph type="body" idx="2"/>
          </p:nvPr>
        </p:nvSpPr>
        <p:spPr>
          <a:xfrm flipH="1">
            <a:off x="715500" y="1687975"/>
            <a:ext cx="3856500" cy="292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607" name="Google Shape;607;p1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08" name="Google Shape;608;p14"/>
          <p:cNvGrpSpPr/>
          <p:nvPr/>
        </p:nvGrpSpPr>
        <p:grpSpPr>
          <a:xfrm>
            <a:off x="391864" y="4078670"/>
            <a:ext cx="289170" cy="284718"/>
            <a:chOff x="426000" y="3302025"/>
            <a:chExt cx="220875" cy="217475"/>
          </a:xfrm>
        </p:grpSpPr>
        <p:sp>
          <p:nvSpPr>
            <p:cNvPr id="609" name="Google Shape;60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CUSTOM_1_1_1_1_1_2">
    <p:spTree>
      <p:nvGrpSpPr>
        <p:cNvPr id="1" name="Shape 611"/>
        <p:cNvGrpSpPr/>
        <p:nvPr/>
      </p:nvGrpSpPr>
      <p:grpSpPr>
        <a:xfrm>
          <a:off x="0" y="0"/>
          <a:ext cx="0" cy="0"/>
          <a:chOff x="0" y="0"/>
          <a:chExt cx="0" cy="0"/>
        </a:xfrm>
      </p:grpSpPr>
      <p:pic>
        <p:nvPicPr>
          <p:cNvPr id="612" name="Google Shape;612;p1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613" name="Google Shape;613;p15"/>
          <p:cNvSpPr txBox="1">
            <a:spLocks noGrp="1"/>
          </p:cNvSpPr>
          <p:nvPr>
            <p:ph type="subTitle" idx="1"/>
          </p:nvPr>
        </p:nvSpPr>
        <p:spPr>
          <a:xfrm>
            <a:off x="5509997"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4" name="Google Shape;614;p15"/>
          <p:cNvSpPr txBox="1">
            <a:spLocks noGrp="1"/>
          </p:cNvSpPr>
          <p:nvPr>
            <p:ph type="subTitle" idx="2"/>
          </p:nvPr>
        </p:nvSpPr>
        <p:spPr>
          <a:xfrm>
            <a:off x="5509984"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5" name="Google Shape;615;p15"/>
          <p:cNvSpPr txBox="1">
            <a:spLocks noGrp="1"/>
          </p:cNvSpPr>
          <p:nvPr>
            <p:ph type="subTitle" idx="3"/>
          </p:nvPr>
        </p:nvSpPr>
        <p:spPr>
          <a:xfrm>
            <a:off x="2027671"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6" name="Google Shape;616;p15"/>
          <p:cNvSpPr txBox="1">
            <a:spLocks noGrp="1"/>
          </p:cNvSpPr>
          <p:nvPr>
            <p:ph type="subTitle" idx="4"/>
          </p:nvPr>
        </p:nvSpPr>
        <p:spPr>
          <a:xfrm>
            <a:off x="2027646"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17" name="Google Shape;617;p1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5"/>
          <p:cNvGrpSpPr/>
          <p:nvPr/>
        </p:nvGrpSpPr>
        <p:grpSpPr>
          <a:xfrm>
            <a:off x="391864" y="4078670"/>
            <a:ext cx="289170" cy="284718"/>
            <a:chOff x="426000" y="3302025"/>
            <a:chExt cx="220875" cy="217475"/>
          </a:xfrm>
        </p:grpSpPr>
        <p:sp>
          <p:nvSpPr>
            <p:cNvPr id="619" name="Google Shape;619;p1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5"/>
          <p:cNvGrpSpPr/>
          <p:nvPr/>
        </p:nvGrpSpPr>
        <p:grpSpPr>
          <a:xfrm>
            <a:off x="357713" y="1439175"/>
            <a:ext cx="357454" cy="956304"/>
            <a:chOff x="357713" y="600975"/>
            <a:chExt cx="357454" cy="956304"/>
          </a:xfrm>
        </p:grpSpPr>
        <p:sp>
          <p:nvSpPr>
            <p:cNvPr id="622" name="Google Shape;622;p1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5"/>
          <p:cNvGrpSpPr/>
          <p:nvPr/>
        </p:nvGrpSpPr>
        <p:grpSpPr>
          <a:xfrm>
            <a:off x="4216658" y="4528371"/>
            <a:ext cx="793256" cy="182899"/>
            <a:chOff x="2685575" y="2835950"/>
            <a:chExt cx="433000" cy="99825"/>
          </a:xfrm>
        </p:grpSpPr>
        <p:sp>
          <p:nvSpPr>
            <p:cNvPr id="627" name="Google Shape;627;p1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15"/>
          <p:cNvGrpSpPr/>
          <p:nvPr/>
        </p:nvGrpSpPr>
        <p:grpSpPr>
          <a:xfrm>
            <a:off x="7786565" y="4346720"/>
            <a:ext cx="1965289" cy="517060"/>
            <a:chOff x="3539975" y="3523525"/>
            <a:chExt cx="745925" cy="196250"/>
          </a:xfrm>
        </p:grpSpPr>
        <p:sp>
          <p:nvSpPr>
            <p:cNvPr id="632" name="Google Shape;632;p1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8" name="Google Shape;648;p15"/>
          <p:cNvPicPr preferRelativeResize="0"/>
          <p:nvPr/>
        </p:nvPicPr>
        <p:blipFill rotWithShape="1">
          <a:blip r:embed="rId3">
            <a:alphaModFix/>
          </a:blip>
          <a:srcRect l="228" r="238"/>
          <a:stretch/>
        </p:blipFill>
        <p:spPr>
          <a:xfrm rot="10800000" flipH="1">
            <a:off x="6828749" y="-445753"/>
            <a:ext cx="9353213" cy="2681250"/>
          </a:xfrm>
          <a:prstGeom prst="rect">
            <a:avLst/>
          </a:prstGeom>
          <a:noFill/>
          <a:ln>
            <a:noFill/>
          </a:ln>
        </p:spPr>
      </p:pic>
      <p:sp>
        <p:nvSpPr>
          <p:cNvPr id="649" name="Google Shape;649;p15"/>
          <p:cNvSpPr txBox="1">
            <a:spLocks noGrp="1"/>
          </p:cNvSpPr>
          <p:nvPr>
            <p:ph type="subTitle" idx="5"/>
          </p:nvPr>
        </p:nvSpPr>
        <p:spPr>
          <a:xfrm>
            <a:off x="5509997"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0" name="Google Shape;650;p15"/>
          <p:cNvSpPr txBox="1">
            <a:spLocks noGrp="1"/>
          </p:cNvSpPr>
          <p:nvPr>
            <p:ph type="subTitle" idx="6"/>
          </p:nvPr>
        </p:nvSpPr>
        <p:spPr>
          <a:xfrm>
            <a:off x="5509984"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1" name="Google Shape;651;p15"/>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52" name="Google Shape;652;p15"/>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653"/>
        <p:cNvGrpSpPr/>
        <p:nvPr/>
      </p:nvGrpSpPr>
      <p:grpSpPr>
        <a:xfrm>
          <a:off x="0" y="0"/>
          <a:ext cx="0" cy="0"/>
          <a:chOff x="0" y="0"/>
          <a:chExt cx="0" cy="0"/>
        </a:xfrm>
      </p:grpSpPr>
      <p:pic>
        <p:nvPicPr>
          <p:cNvPr id="654" name="Google Shape;654;p1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55" name="Google Shape;655;p16"/>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6" name="Google Shape;656;p16"/>
          <p:cNvSpPr txBox="1">
            <a:spLocks noGrp="1"/>
          </p:cNvSpPr>
          <p:nvPr>
            <p:ph type="subTitle" idx="2"/>
          </p:nvPr>
        </p:nvSpPr>
        <p:spPr>
          <a:xfrm>
            <a:off x="3256856" y="17850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7" name="Google Shape;657;p16"/>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8" name="Google Shape;658;p16"/>
          <p:cNvSpPr txBox="1">
            <a:spLocks noGrp="1"/>
          </p:cNvSpPr>
          <p:nvPr>
            <p:ph type="subTitle" idx="4"/>
          </p:nvPr>
        </p:nvSpPr>
        <p:spPr>
          <a:xfrm>
            <a:off x="3256856" y="29004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9" name="Google Shape;659;p16"/>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0" name="Google Shape;660;p16"/>
          <p:cNvSpPr txBox="1">
            <a:spLocks noGrp="1"/>
          </p:cNvSpPr>
          <p:nvPr>
            <p:ph type="subTitle" idx="6"/>
          </p:nvPr>
        </p:nvSpPr>
        <p:spPr>
          <a:xfrm>
            <a:off x="3256856" y="40158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62" name="Google Shape;662;p16"/>
          <p:cNvGrpSpPr/>
          <p:nvPr/>
        </p:nvGrpSpPr>
        <p:grpSpPr>
          <a:xfrm flipH="1">
            <a:off x="-760312" y="4088195"/>
            <a:ext cx="1965289" cy="517060"/>
            <a:chOff x="3539975" y="3523525"/>
            <a:chExt cx="745925" cy="196250"/>
          </a:xfrm>
        </p:grpSpPr>
        <p:sp>
          <p:nvSpPr>
            <p:cNvPr id="663" name="Google Shape;663;p1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16"/>
          <p:cNvGrpSpPr/>
          <p:nvPr/>
        </p:nvGrpSpPr>
        <p:grpSpPr>
          <a:xfrm>
            <a:off x="743688" y="1615450"/>
            <a:ext cx="357454" cy="956304"/>
            <a:chOff x="357713" y="600975"/>
            <a:chExt cx="357454" cy="956304"/>
          </a:xfrm>
        </p:grpSpPr>
        <p:sp>
          <p:nvSpPr>
            <p:cNvPr id="680" name="Google Shape;680;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684"/>
        <p:cNvGrpSpPr/>
        <p:nvPr/>
      </p:nvGrpSpPr>
      <p:grpSpPr>
        <a:xfrm>
          <a:off x="0" y="0"/>
          <a:ext cx="0" cy="0"/>
          <a:chOff x="0" y="0"/>
          <a:chExt cx="0" cy="0"/>
        </a:xfrm>
      </p:grpSpPr>
      <p:pic>
        <p:nvPicPr>
          <p:cNvPr id="685" name="Google Shape;685;p17"/>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686" name="Google Shape;686;p17"/>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7" name="Google Shape;687;p17"/>
          <p:cNvSpPr txBox="1">
            <a:spLocks noGrp="1"/>
          </p:cNvSpPr>
          <p:nvPr>
            <p:ph type="subTitle" idx="2"/>
          </p:nvPr>
        </p:nvSpPr>
        <p:spPr>
          <a:xfrm>
            <a:off x="3358449"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8" name="Google Shape;688;p17"/>
          <p:cNvSpPr txBox="1">
            <a:spLocks noGrp="1"/>
          </p:cNvSpPr>
          <p:nvPr>
            <p:ph type="subTitle" idx="3"/>
          </p:nvPr>
        </p:nvSpPr>
        <p:spPr>
          <a:xfrm>
            <a:off x="5977723"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89" name="Google Shape;689;p17"/>
          <p:cNvSpPr txBox="1">
            <a:spLocks noGrp="1"/>
          </p:cNvSpPr>
          <p:nvPr>
            <p:ph type="subTitle" idx="4"/>
          </p:nvPr>
        </p:nvSpPr>
        <p:spPr>
          <a:xfrm>
            <a:off x="5977723"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0" name="Google Shape;690;p17"/>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1" name="Google Shape;691;p17"/>
          <p:cNvSpPr txBox="1">
            <a:spLocks noGrp="1"/>
          </p:cNvSpPr>
          <p:nvPr>
            <p:ph type="subTitle" idx="6"/>
          </p:nvPr>
        </p:nvSpPr>
        <p:spPr>
          <a:xfrm>
            <a:off x="739174"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2" name="Google Shape;692;p1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693" name="Google Shape;693;p17"/>
          <p:cNvPicPr preferRelativeResize="0"/>
          <p:nvPr/>
        </p:nvPicPr>
        <p:blipFill rotWithShape="1">
          <a:blip r:embed="rId3">
            <a:alphaModFix/>
          </a:blip>
          <a:srcRect l="228" r="238"/>
          <a:stretch/>
        </p:blipFill>
        <p:spPr>
          <a:xfrm flipH="1">
            <a:off x="857541" y="3684650"/>
            <a:ext cx="9353213" cy="2681250"/>
          </a:xfrm>
          <a:prstGeom prst="rect">
            <a:avLst/>
          </a:prstGeom>
          <a:noFill/>
          <a:ln>
            <a:noFill/>
          </a:ln>
        </p:spPr>
      </p:pic>
      <p:grpSp>
        <p:nvGrpSpPr>
          <p:cNvPr id="694" name="Google Shape;694;p17"/>
          <p:cNvGrpSpPr/>
          <p:nvPr/>
        </p:nvGrpSpPr>
        <p:grpSpPr>
          <a:xfrm flipH="1">
            <a:off x="6677544" y="4291395"/>
            <a:ext cx="289170" cy="284718"/>
            <a:chOff x="426000" y="3302025"/>
            <a:chExt cx="220875" cy="217475"/>
          </a:xfrm>
        </p:grpSpPr>
        <p:sp>
          <p:nvSpPr>
            <p:cNvPr id="695" name="Google Shape;695;p1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17"/>
          <p:cNvGrpSpPr/>
          <p:nvPr/>
        </p:nvGrpSpPr>
        <p:grpSpPr>
          <a:xfrm flipH="1">
            <a:off x="-722876" y="4152020"/>
            <a:ext cx="1965289" cy="517060"/>
            <a:chOff x="3539975" y="3523525"/>
            <a:chExt cx="745925" cy="196250"/>
          </a:xfrm>
        </p:grpSpPr>
        <p:sp>
          <p:nvSpPr>
            <p:cNvPr id="698" name="Google Shape;698;p1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17"/>
          <p:cNvSpPr/>
          <p:nvPr/>
        </p:nvSpPr>
        <p:spPr>
          <a:xfrm flipH="1">
            <a:off x="2230461" y="4021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3">
  <p:cSld name="CUSTOM_1_1_1_1">
    <p:spTree>
      <p:nvGrpSpPr>
        <p:cNvPr id="1" name="Shape 715"/>
        <p:cNvGrpSpPr/>
        <p:nvPr/>
      </p:nvGrpSpPr>
      <p:grpSpPr>
        <a:xfrm>
          <a:off x="0" y="0"/>
          <a:ext cx="0" cy="0"/>
          <a:chOff x="0" y="0"/>
          <a:chExt cx="0" cy="0"/>
        </a:xfrm>
      </p:grpSpPr>
      <p:pic>
        <p:nvPicPr>
          <p:cNvPr id="716" name="Google Shape;716;p18"/>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17" name="Google Shape;717;p18"/>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18" name="Google Shape;718;p18"/>
          <p:cNvSpPr txBox="1">
            <a:spLocks noGrp="1"/>
          </p:cNvSpPr>
          <p:nvPr>
            <p:ph type="subTitle" idx="2"/>
          </p:nvPr>
        </p:nvSpPr>
        <p:spPr>
          <a:xfrm>
            <a:off x="3431096" y="30964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19" name="Google Shape;719;p18"/>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0" name="Google Shape;720;p18"/>
          <p:cNvSpPr txBox="1">
            <a:spLocks noGrp="1"/>
          </p:cNvSpPr>
          <p:nvPr>
            <p:ph type="subTitle" idx="4"/>
          </p:nvPr>
        </p:nvSpPr>
        <p:spPr>
          <a:xfrm>
            <a:off x="5846637" y="24868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1" name="Google Shape;721;p18"/>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2" name="Google Shape;722;p18"/>
          <p:cNvSpPr txBox="1">
            <a:spLocks noGrp="1"/>
          </p:cNvSpPr>
          <p:nvPr>
            <p:ph type="subTitle" idx="6"/>
          </p:nvPr>
        </p:nvSpPr>
        <p:spPr>
          <a:xfrm>
            <a:off x="1015555" y="37060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23" name="Google Shape;723;p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724" name="Google Shape;724;p18"/>
          <p:cNvPicPr preferRelativeResize="0"/>
          <p:nvPr/>
        </p:nvPicPr>
        <p:blipFill rotWithShape="1">
          <a:blip r:embed="rId3">
            <a:alphaModFix/>
          </a:blip>
          <a:srcRect l="228" r="238"/>
          <a:stretch/>
        </p:blipFill>
        <p:spPr>
          <a:xfrm flipH="1">
            <a:off x="978641" y="3755650"/>
            <a:ext cx="9353213" cy="2681250"/>
          </a:xfrm>
          <a:prstGeom prst="rect">
            <a:avLst/>
          </a:prstGeom>
          <a:noFill/>
          <a:ln>
            <a:noFill/>
          </a:ln>
        </p:spPr>
      </p:pic>
      <p:grpSp>
        <p:nvGrpSpPr>
          <p:cNvPr id="725" name="Google Shape;725;p18"/>
          <p:cNvGrpSpPr/>
          <p:nvPr/>
        </p:nvGrpSpPr>
        <p:grpSpPr>
          <a:xfrm flipH="1">
            <a:off x="8437331" y="1819645"/>
            <a:ext cx="283332" cy="284718"/>
            <a:chOff x="423709" y="3302025"/>
            <a:chExt cx="216416" cy="217475"/>
          </a:xfrm>
        </p:grpSpPr>
        <p:sp>
          <p:nvSpPr>
            <p:cNvPr id="726" name="Google Shape;726;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8"/>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18"/>
          <p:cNvGrpSpPr/>
          <p:nvPr/>
        </p:nvGrpSpPr>
        <p:grpSpPr>
          <a:xfrm flipH="1">
            <a:off x="-1085251" y="4215195"/>
            <a:ext cx="1965289" cy="517060"/>
            <a:chOff x="3539975" y="3523525"/>
            <a:chExt cx="745925" cy="196250"/>
          </a:xfrm>
        </p:grpSpPr>
        <p:sp>
          <p:nvSpPr>
            <p:cNvPr id="729" name="Google Shape;729;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18"/>
          <p:cNvSpPr/>
          <p:nvPr/>
        </p:nvSpPr>
        <p:spPr>
          <a:xfrm flipH="1">
            <a:off x="6597336" y="38635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6" name="Google Shape;746;p18"/>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4">
  <p:cSld name="CUSTOM_1_1_1_1_1_1">
    <p:spTree>
      <p:nvGrpSpPr>
        <p:cNvPr id="1" name="Shape 747"/>
        <p:cNvGrpSpPr/>
        <p:nvPr/>
      </p:nvGrpSpPr>
      <p:grpSpPr>
        <a:xfrm>
          <a:off x="0" y="0"/>
          <a:ext cx="0" cy="0"/>
          <a:chOff x="0" y="0"/>
          <a:chExt cx="0" cy="0"/>
        </a:xfrm>
      </p:grpSpPr>
      <p:pic>
        <p:nvPicPr>
          <p:cNvPr id="748" name="Google Shape;748;p1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749" name="Google Shape;749;p19"/>
          <p:cNvSpPr txBox="1">
            <a:spLocks noGrp="1"/>
          </p:cNvSpPr>
          <p:nvPr>
            <p:ph type="subTitle" idx="1"/>
          </p:nvPr>
        </p:nvSpPr>
        <p:spPr>
          <a:xfrm flipH="1">
            <a:off x="1015575"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0" name="Google Shape;750;p19"/>
          <p:cNvSpPr txBox="1">
            <a:spLocks noGrp="1"/>
          </p:cNvSpPr>
          <p:nvPr>
            <p:ph type="subTitle" idx="2"/>
          </p:nvPr>
        </p:nvSpPr>
        <p:spPr>
          <a:xfrm>
            <a:off x="3431088"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1" name="Google Shape;751;p19"/>
          <p:cNvSpPr txBox="1">
            <a:spLocks noGrp="1"/>
          </p:cNvSpPr>
          <p:nvPr>
            <p:ph type="subTitle" idx="3"/>
          </p:nvPr>
        </p:nvSpPr>
        <p:spPr>
          <a:xfrm>
            <a:off x="5846652"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2" name="Google Shape;752;p19"/>
          <p:cNvSpPr txBox="1">
            <a:spLocks noGrp="1"/>
          </p:cNvSpPr>
          <p:nvPr>
            <p:ph type="subTitle" idx="4"/>
          </p:nvPr>
        </p:nvSpPr>
        <p:spPr>
          <a:xfrm>
            <a:off x="5846625"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3" name="Google Shape;753;p19"/>
          <p:cNvSpPr txBox="1">
            <a:spLocks noGrp="1"/>
          </p:cNvSpPr>
          <p:nvPr>
            <p:ph type="subTitle" idx="5"/>
          </p:nvPr>
        </p:nvSpPr>
        <p:spPr>
          <a:xfrm flipH="1">
            <a:off x="3431114" y="29180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4" name="Google Shape;754;p19"/>
          <p:cNvSpPr txBox="1">
            <a:spLocks noGrp="1"/>
          </p:cNvSpPr>
          <p:nvPr>
            <p:ph type="subTitle" idx="6"/>
          </p:nvPr>
        </p:nvSpPr>
        <p:spPr>
          <a:xfrm>
            <a:off x="1015550" y="3405290"/>
            <a:ext cx="2281800" cy="47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5" name="Google Shape;755;p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756" name="Google Shape;756;p19"/>
          <p:cNvPicPr preferRelativeResize="0"/>
          <p:nvPr/>
        </p:nvPicPr>
        <p:blipFill rotWithShape="1">
          <a:blip r:embed="rId3">
            <a:alphaModFix/>
          </a:blip>
          <a:srcRect l="228" r="238"/>
          <a:stretch/>
        </p:blipFill>
        <p:spPr>
          <a:xfrm>
            <a:off x="-1" y="3789475"/>
            <a:ext cx="9353213" cy="2681250"/>
          </a:xfrm>
          <a:prstGeom prst="rect">
            <a:avLst/>
          </a:prstGeom>
          <a:noFill/>
          <a:ln>
            <a:noFill/>
          </a:ln>
        </p:spPr>
      </p:pic>
      <p:grpSp>
        <p:nvGrpSpPr>
          <p:cNvPr id="757" name="Google Shape;757;p19"/>
          <p:cNvGrpSpPr/>
          <p:nvPr/>
        </p:nvGrpSpPr>
        <p:grpSpPr>
          <a:xfrm>
            <a:off x="391864" y="3850070"/>
            <a:ext cx="289170" cy="284718"/>
            <a:chOff x="426000" y="3302025"/>
            <a:chExt cx="220875" cy="217475"/>
          </a:xfrm>
        </p:grpSpPr>
        <p:sp>
          <p:nvSpPr>
            <p:cNvPr id="758" name="Google Shape;758;p1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19"/>
          <p:cNvGrpSpPr/>
          <p:nvPr/>
        </p:nvGrpSpPr>
        <p:grpSpPr>
          <a:xfrm>
            <a:off x="357713" y="1134375"/>
            <a:ext cx="357454" cy="956304"/>
            <a:chOff x="357713" y="600975"/>
            <a:chExt cx="357454" cy="956304"/>
          </a:xfrm>
        </p:grpSpPr>
        <p:sp>
          <p:nvSpPr>
            <p:cNvPr id="761" name="Google Shape;761;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19"/>
          <p:cNvGrpSpPr/>
          <p:nvPr/>
        </p:nvGrpSpPr>
        <p:grpSpPr>
          <a:xfrm>
            <a:off x="8043515" y="4161120"/>
            <a:ext cx="1965289" cy="517060"/>
            <a:chOff x="3539975" y="3523525"/>
            <a:chExt cx="745925" cy="196250"/>
          </a:xfrm>
        </p:grpSpPr>
        <p:sp>
          <p:nvSpPr>
            <p:cNvPr id="766" name="Google Shape;766;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19"/>
          <p:cNvSpPr/>
          <p:nvPr/>
        </p:nvSpPr>
        <p:spPr>
          <a:xfrm>
            <a:off x="437788" y="2516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1_2">
    <p:spTree>
      <p:nvGrpSpPr>
        <p:cNvPr id="1" name="Shape 783"/>
        <p:cNvGrpSpPr/>
        <p:nvPr/>
      </p:nvGrpSpPr>
      <p:grpSpPr>
        <a:xfrm>
          <a:off x="0" y="0"/>
          <a:ext cx="0" cy="0"/>
          <a:chOff x="0" y="0"/>
          <a:chExt cx="0" cy="0"/>
        </a:xfrm>
      </p:grpSpPr>
      <p:pic>
        <p:nvPicPr>
          <p:cNvPr id="784" name="Google Shape;784;p2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785" name="Google Shape;785;p20"/>
          <p:cNvSpPr txBox="1">
            <a:spLocks noGrp="1"/>
          </p:cNvSpPr>
          <p:nvPr>
            <p:ph type="subTitle" idx="1"/>
          </p:nvPr>
        </p:nvSpPr>
        <p:spPr>
          <a:xfrm>
            <a:off x="2365650" y="1194563"/>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6" name="Google Shape;786;p20"/>
          <p:cNvSpPr txBox="1">
            <a:spLocks noGrp="1"/>
          </p:cNvSpPr>
          <p:nvPr>
            <p:ph type="subTitle" idx="2"/>
          </p:nvPr>
        </p:nvSpPr>
        <p:spPr>
          <a:xfrm>
            <a:off x="2365650" y="2610875"/>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7" name="Google Shape;787;p20"/>
          <p:cNvSpPr txBox="1">
            <a:spLocks noGrp="1"/>
          </p:cNvSpPr>
          <p:nvPr>
            <p:ph type="subTitle" idx="3"/>
          </p:nvPr>
        </p:nvSpPr>
        <p:spPr>
          <a:xfrm>
            <a:off x="2365650" y="4027188"/>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788" name="Google Shape;788;p20"/>
          <p:cNvGrpSpPr/>
          <p:nvPr/>
        </p:nvGrpSpPr>
        <p:grpSpPr>
          <a:xfrm flipH="1">
            <a:off x="-760312" y="4088195"/>
            <a:ext cx="1965289" cy="517060"/>
            <a:chOff x="3539975" y="3523525"/>
            <a:chExt cx="745925" cy="196250"/>
          </a:xfrm>
        </p:grpSpPr>
        <p:sp>
          <p:nvSpPr>
            <p:cNvPr id="789" name="Google Shape;789;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20"/>
          <p:cNvGrpSpPr/>
          <p:nvPr/>
        </p:nvGrpSpPr>
        <p:grpSpPr>
          <a:xfrm>
            <a:off x="743688" y="1615450"/>
            <a:ext cx="357454" cy="956304"/>
            <a:chOff x="357713" y="600975"/>
            <a:chExt cx="357454" cy="956304"/>
          </a:xfrm>
        </p:grpSpPr>
        <p:sp>
          <p:nvSpPr>
            <p:cNvPr id="806" name="Google Shape;806;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 name="Google Shape;810;p20"/>
          <p:cNvSpPr txBox="1">
            <a:spLocks noGrp="1"/>
          </p:cNvSpPr>
          <p:nvPr>
            <p:ph type="title" hasCustomPrompt="1"/>
          </p:nvPr>
        </p:nvSpPr>
        <p:spPr>
          <a:xfrm>
            <a:off x="2365650" y="5703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11" name="Google Shape;811;p20"/>
          <p:cNvSpPr txBox="1">
            <a:spLocks noGrp="1"/>
          </p:cNvSpPr>
          <p:nvPr>
            <p:ph type="title" idx="4" hasCustomPrompt="1"/>
          </p:nvPr>
        </p:nvSpPr>
        <p:spPr>
          <a:xfrm>
            <a:off x="2365650" y="1980037"/>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12" name="Google Shape;812;p20"/>
          <p:cNvSpPr txBox="1">
            <a:spLocks noGrp="1"/>
          </p:cNvSpPr>
          <p:nvPr>
            <p:ph type="title" idx="5" hasCustomPrompt="1"/>
          </p:nvPr>
        </p:nvSpPr>
        <p:spPr>
          <a:xfrm>
            <a:off x="2365650" y="33898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813" name="Google Shape;813;p20"/>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1_1_2">
    <p:spTree>
      <p:nvGrpSpPr>
        <p:cNvPr id="1" name="Shape 814"/>
        <p:cNvGrpSpPr/>
        <p:nvPr/>
      </p:nvGrpSpPr>
      <p:grpSpPr>
        <a:xfrm>
          <a:off x="0" y="0"/>
          <a:ext cx="0" cy="0"/>
          <a:chOff x="0" y="0"/>
          <a:chExt cx="0" cy="0"/>
        </a:xfrm>
      </p:grpSpPr>
      <p:pic>
        <p:nvPicPr>
          <p:cNvPr id="815" name="Google Shape;815;p2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816" name="Google Shape;816;p21"/>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7" name="Google Shape;817;p21"/>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8" name="Google Shape;818;p21"/>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9" name="Google Shape;819;p21"/>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0" name="Google Shape;820;p21"/>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1" name="Google Shape;821;p21"/>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2" name="Google Shape;822;p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23" name="Google Shape;823;p21"/>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4" name="Google Shape;824;p21"/>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5" name="Google Shape;825;p21"/>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6" name="Google Shape;826;p21"/>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7" name="Google Shape;827;p21"/>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8" name="Google Shape;828;p21"/>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829" name="Google Shape;829;p2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830" name="Google Shape;830;p21"/>
          <p:cNvGrpSpPr/>
          <p:nvPr/>
        </p:nvGrpSpPr>
        <p:grpSpPr>
          <a:xfrm>
            <a:off x="391864" y="3850070"/>
            <a:ext cx="289170" cy="284718"/>
            <a:chOff x="426000" y="3302025"/>
            <a:chExt cx="220875" cy="217475"/>
          </a:xfrm>
        </p:grpSpPr>
        <p:sp>
          <p:nvSpPr>
            <p:cNvPr id="831" name="Google Shape;831;p2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21"/>
          <p:cNvGrpSpPr/>
          <p:nvPr/>
        </p:nvGrpSpPr>
        <p:grpSpPr>
          <a:xfrm>
            <a:off x="357713" y="1058175"/>
            <a:ext cx="357454" cy="956304"/>
            <a:chOff x="357713" y="600975"/>
            <a:chExt cx="357454" cy="956304"/>
          </a:xfrm>
        </p:grpSpPr>
        <p:sp>
          <p:nvSpPr>
            <p:cNvPr id="834" name="Google Shape;834;p2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 name="Google Shape;838;p21"/>
          <p:cNvGrpSpPr/>
          <p:nvPr/>
        </p:nvGrpSpPr>
        <p:grpSpPr>
          <a:xfrm>
            <a:off x="8366565" y="3353020"/>
            <a:ext cx="1965289" cy="517060"/>
            <a:chOff x="3539975" y="3523525"/>
            <a:chExt cx="745925" cy="196250"/>
          </a:xfrm>
        </p:grpSpPr>
        <p:sp>
          <p:nvSpPr>
            <p:cNvPr id="839" name="Google Shape;839;p2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21"/>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2_2_1_1">
    <p:spTree>
      <p:nvGrpSpPr>
        <p:cNvPr id="1" name="Shape 1062"/>
        <p:cNvGrpSpPr/>
        <p:nvPr/>
      </p:nvGrpSpPr>
      <p:grpSpPr>
        <a:xfrm>
          <a:off x="0" y="0"/>
          <a:ext cx="0" cy="0"/>
          <a:chOff x="0" y="0"/>
          <a:chExt cx="0" cy="0"/>
        </a:xfrm>
      </p:grpSpPr>
      <p:pic>
        <p:nvPicPr>
          <p:cNvPr id="1063" name="Google Shape;1063;p2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064" name="Google Shape;1064;p25"/>
          <p:cNvSpPr txBox="1">
            <a:spLocks noGrp="1"/>
          </p:cNvSpPr>
          <p:nvPr>
            <p:ph type="title"/>
          </p:nvPr>
        </p:nvSpPr>
        <p:spPr>
          <a:xfrm>
            <a:off x="713750" y="1225788"/>
            <a:ext cx="3367200" cy="17265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065" name="Google Shape;1065;p25"/>
          <p:cNvSpPr txBox="1">
            <a:spLocks noGrp="1"/>
          </p:cNvSpPr>
          <p:nvPr>
            <p:ph type="subTitle" idx="1"/>
          </p:nvPr>
        </p:nvSpPr>
        <p:spPr>
          <a:xfrm>
            <a:off x="713875" y="3105588"/>
            <a:ext cx="38565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066" name="Google Shape;1066;p25"/>
          <p:cNvGrpSpPr/>
          <p:nvPr/>
        </p:nvGrpSpPr>
        <p:grpSpPr>
          <a:xfrm flipH="1">
            <a:off x="2156438" y="568471"/>
            <a:ext cx="793256" cy="182899"/>
            <a:chOff x="2685575" y="2835950"/>
            <a:chExt cx="433000" cy="99825"/>
          </a:xfrm>
        </p:grpSpPr>
        <p:sp>
          <p:nvSpPr>
            <p:cNvPr id="1067" name="Google Shape;1067;p2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25"/>
          <p:cNvGrpSpPr/>
          <p:nvPr/>
        </p:nvGrpSpPr>
        <p:grpSpPr>
          <a:xfrm flipH="1">
            <a:off x="-495776" y="4383620"/>
            <a:ext cx="1965289" cy="517060"/>
            <a:chOff x="3539975" y="3523525"/>
            <a:chExt cx="745925" cy="196250"/>
          </a:xfrm>
        </p:grpSpPr>
        <p:sp>
          <p:nvSpPr>
            <p:cNvPr id="1072" name="Google Shape;1072;p2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8" name="Google Shape;1088;p2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72" name="Google Shape;172;p4"/>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173" name="Google Shape;173;p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2_2_1_1_1">
    <p:spTree>
      <p:nvGrpSpPr>
        <p:cNvPr id="1" name="Shape 1089"/>
        <p:cNvGrpSpPr/>
        <p:nvPr/>
      </p:nvGrpSpPr>
      <p:grpSpPr>
        <a:xfrm>
          <a:off x="0" y="0"/>
          <a:ext cx="0" cy="0"/>
          <a:chOff x="0" y="0"/>
          <a:chExt cx="0" cy="0"/>
        </a:xfrm>
      </p:grpSpPr>
      <p:pic>
        <p:nvPicPr>
          <p:cNvPr id="1090" name="Google Shape;1090;p2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091" name="Google Shape;1091;p26"/>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2" name="Google Shape;1092;p2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93" name="Google Shape;1093;p26"/>
          <p:cNvGrpSpPr/>
          <p:nvPr/>
        </p:nvGrpSpPr>
        <p:grpSpPr>
          <a:xfrm rot="10800000" flipH="1">
            <a:off x="391864" y="1596484"/>
            <a:ext cx="289170" cy="284718"/>
            <a:chOff x="426000" y="3302025"/>
            <a:chExt cx="220875" cy="217475"/>
          </a:xfrm>
        </p:grpSpPr>
        <p:sp>
          <p:nvSpPr>
            <p:cNvPr id="1094" name="Google Shape;1094;p2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26"/>
          <p:cNvGrpSpPr/>
          <p:nvPr/>
        </p:nvGrpSpPr>
        <p:grpSpPr>
          <a:xfrm rot="10800000" flipH="1">
            <a:off x="357713" y="3564393"/>
            <a:ext cx="357454" cy="956304"/>
            <a:chOff x="357713" y="600975"/>
            <a:chExt cx="357454" cy="956304"/>
          </a:xfrm>
        </p:grpSpPr>
        <p:sp>
          <p:nvSpPr>
            <p:cNvPr id="1097" name="Google Shape;1097;p2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26"/>
          <p:cNvGrpSpPr/>
          <p:nvPr/>
        </p:nvGrpSpPr>
        <p:grpSpPr>
          <a:xfrm rot="10800000" flipH="1">
            <a:off x="2065283" y="4732777"/>
            <a:ext cx="793256" cy="182899"/>
            <a:chOff x="2685575" y="2835950"/>
            <a:chExt cx="433000" cy="99825"/>
          </a:xfrm>
        </p:grpSpPr>
        <p:sp>
          <p:nvSpPr>
            <p:cNvPr id="1102" name="Google Shape;1102;p2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26"/>
          <p:cNvGrpSpPr/>
          <p:nvPr/>
        </p:nvGrpSpPr>
        <p:grpSpPr>
          <a:xfrm rot="10800000" flipH="1">
            <a:off x="4571989" y="4152949"/>
            <a:ext cx="2019176" cy="2019176"/>
            <a:chOff x="1943325" y="-220375"/>
            <a:chExt cx="1298672" cy="1298672"/>
          </a:xfrm>
        </p:grpSpPr>
        <p:sp>
          <p:nvSpPr>
            <p:cNvPr id="1107" name="Google Shape;1107;p2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26"/>
          <p:cNvGrpSpPr/>
          <p:nvPr/>
        </p:nvGrpSpPr>
        <p:grpSpPr>
          <a:xfrm rot="10800000" flipH="1">
            <a:off x="7601640" y="490017"/>
            <a:ext cx="1965289" cy="517060"/>
            <a:chOff x="3539975" y="3523525"/>
            <a:chExt cx="745925" cy="196250"/>
          </a:xfrm>
        </p:grpSpPr>
        <p:sp>
          <p:nvSpPr>
            <p:cNvPr id="1156" name="Google Shape;1156;p2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2" name="Google Shape;1172;p26"/>
          <p:cNvPicPr preferRelativeResize="0"/>
          <p:nvPr/>
        </p:nvPicPr>
        <p:blipFill rotWithShape="1">
          <a:blip r:embed="rId3">
            <a:alphaModFix/>
          </a:blip>
          <a:srcRect t="1770" r="38199" b="-1770"/>
          <a:stretch/>
        </p:blipFill>
        <p:spPr>
          <a:xfrm rot="10800000" flipH="1">
            <a:off x="6111216" y="2932075"/>
            <a:ext cx="6276551" cy="26812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CUSTOM_2_2_1_1_1_1">
    <p:spTree>
      <p:nvGrpSpPr>
        <p:cNvPr id="1" name="Shape 1173"/>
        <p:cNvGrpSpPr/>
        <p:nvPr/>
      </p:nvGrpSpPr>
      <p:grpSpPr>
        <a:xfrm>
          <a:off x="0" y="0"/>
          <a:ext cx="0" cy="0"/>
          <a:chOff x="0" y="0"/>
          <a:chExt cx="0" cy="0"/>
        </a:xfrm>
      </p:grpSpPr>
      <p:pic>
        <p:nvPicPr>
          <p:cNvPr id="1174" name="Google Shape;1174;p27"/>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175" name="Google Shape;1175;p27"/>
          <p:cNvSpPr txBox="1">
            <a:spLocks noGrp="1"/>
          </p:cNvSpPr>
          <p:nvPr>
            <p:ph type="subTitle" idx="1"/>
          </p:nvPr>
        </p:nvSpPr>
        <p:spPr>
          <a:xfrm>
            <a:off x="4045548" y="1648529"/>
            <a:ext cx="3867600" cy="208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76" name="Google Shape;1176;p2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177" name="Google Shape;1177;p27"/>
          <p:cNvSpPr txBox="1">
            <a:spLocks noGrp="1"/>
          </p:cNvSpPr>
          <p:nvPr>
            <p:ph type="subTitle" idx="2"/>
          </p:nvPr>
        </p:nvSpPr>
        <p:spPr>
          <a:xfrm>
            <a:off x="1592523" y="2303429"/>
            <a:ext cx="2369400" cy="77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78" name="Google Shape;1178;p27"/>
          <p:cNvGrpSpPr/>
          <p:nvPr/>
        </p:nvGrpSpPr>
        <p:grpSpPr>
          <a:xfrm>
            <a:off x="7697601" y="3827772"/>
            <a:ext cx="2019176" cy="2019176"/>
            <a:chOff x="1943325" y="-220375"/>
            <a:chExt cx="1298672" cy="1298672"/>
          </a:xfrm>
        </p:grpSpPr>
        <p:sp>
          <p:nvSpPr>
            <p:cNvPr id="1179" name="Google Shape;1179;p2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27"/>
          <p:cNvGrpSpPr/>
          <p:nvPr/>
        </p:nvGrpSpPr>
        <p:grpSpPr>
          <a:xfrm>
            <a:off x="1571802" y="4088183"/>
            <a:ext cx="1965289" cy="517060"/>
            <a:chOff x="3539975" y="3523525"/>
            <a:chExt cx="745925" cy="196250"/>
          </a:xfrm>
        </p:grpSpPr>
        <p:sp>
          <p:nvSpPr>
            <p:cNvPr id="1228" name="Google Shape;1228;p2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27"/>
          <p:cNvGrpSpPr/>
          <p:nvPr/>
        </p:nvGrpSpPr>
        <p:grpSpPr>
          <a:xfrm rot="-5400000" flipH="1">
            <a:off x="-2692775" y="2018671"/>
            <a:ext cx="4000413" cy="3175881"/>
            <a:chOff x="5207925" y="-1994879"/>
            <a:chExt cx="4000413" cy="3175881"/>
          </a:xfrm>
        </p:grpSpPr>
        <p:sp>
          <p:nvSpPr>
            <p:cNvPr id="1245" name="Google Shape;1245;p2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27"/>
          <p:cNvGrpSpPr/>
          <p:nvPr/>
        </p:nvGrpSpPr>
        <p:grpSpPr>
          <a:xfrm>
            <a:off x="5255192" y="4184363"/>
            <a:ext cx="1039906" cy="679800"/>
            <a:chOff x="4082325" y="3790650"/>
            <a:chExt cx="1039906" cy="679800"/>
          </a:xfrm>
        </p:grpSpPr>
        <p:sp>
          <p:nvSpPr>
            <p:cNvPr id="1249" name="Google Shape;1249;p2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1330"/>
        <p:cNvGrpSpPr/>
        <p:nvPr/>
      </p:nvGrpSpPr>
      <p:grpSpPr>
        <a:xfrm>
          <a:off x="0" y="0"/>
          <a:ext cx="0" cy="0"/>
          <a:chOff x="0" y="0"/>
          <a:chExt cx="0" cy="0"/>
        </a:xfrm>
      </p:grpSpPr>
      <p:pic>
        <p:nvPicPr>
          <p:cNvPr id="1331" name="Google Shape;1331;p2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32" name="Google Shape;1332;p2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333" name="Google Shape;1333;p29"/>
          <p:cNvGrpSpPr/>
          <p:nvPr/>
        </p:nvGrpSpPr>
        <p:grpSpPr>
          <a:xfrm>
            <a:off x="391864" y="4555820"/>
            <a:ext cx="289170" cy="284718"/>
            <a:chOff x="426000" y="3302025"/>
            <a:chExt cx="220875" cy="217475"/>
          </a:xfrm>
        </p:grpSpPr>
        <p:sp>
          <p:nvSpPr>
            <p:cNvPr id="1334" name="Google Shape;1334;p2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29"/>
          <p:cNvGrpSpPr/>
          <p:nvPr/>
        </p:nvGrpSpPr>
        <p:grpSpPr>
          <a:xfrm>
            <a:off x="357713" y="1134375"/>
            <a:ext cx="357454" cy="956304"/>
            <a:chOff x="357713" y="600975"/>
            <a:chExt cx="357454" cy="956304"/>
          </a:xfrm>
        </p:grpSpPr>
        <p:sp>
          <p:nvSpPr>
            <p:cNvPr id="1337" name="Google Shape;1337;p2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29"/>
          <p:cNvGrpSpPr/>
          <p:nvPr/>
        </p:nvGrpSpPr>
        <p:grpSpPr>
          <a:xfrm>
            <a:off x="8022690" y="202570"/>
            <a:ext cx="1965289" cy="517060"/>
            <a:chOff x="3539975" y="3523525"/>
            <a:chExt cx="745925" cy="196250"/>
          </a:xfrm>
        </p:grpSpPr>
        <p:sp>
          <p:nvSpPr>
            <p:cNvPr id="1342" name="Google Shape;1342;p2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1358"/>
        <p:cNvGrpSpPr/>
        <p:nvPr/>
      </p:nvGrpSpPr>
      <p:grpSpPr>
        <a:xfrm>
          <a:off x="0" y="0"/>
          <a:ext cx="0" cy="0"/>
          <a:chOff x="0" y="0"/>
          <a:chExt cx="0" cy="0"/>
        </a:xfrm>
      </p:grpSpPr>
      <p:pic>
        <p:nvPicPr>
          <p:cNvPr id="1359" name="Google Shape;1359;p3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60" name="Google Shape;1360;p3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361" name="Google Shape;1361;p30"/>
          <p:cNvGrpSpPr/>
          <p:nvPr/>
        </p:nvGrpSpPr>
        <p:grpSpPr>
          <a:xfrm>
            <a:off x="391864" y="3545270"/>
            <a:ext cx="289170" cy="284718"/>
            <a:chOff x="426000" y="3302025"/>
            <a:chExt cx="220875" cy="217475"/>
          </a:xfrm>
        </p:grpSpPr>
        <p:sp>
          <p:nvSpPr>
            <p:cNvPr id="1362" name="Google Shape;1362;p3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4" name="Google Shape;1364;p30"/>
          <p:cNvGrpSpPr/>
          <p:nvPr/>
        </p:nvGrpSpPr>
        <p:grpSpPr>
          <a:xfrm>
            <a:off x="357713" y="1210575"/>
            <a:ext cx="357454" cy="956304"/>
            <a:chOff x="357713" y="600975"/>
            <a:chExt cx="357454" cy="956304"/>
          </a:xfrm>
        </p:grpSpPr>
        <p:sp>
          <p:nvSpPr>
            <p:cNvPr id="1365" name="Google Shape;1365;p3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30"/>
          <p:cNvGrpSpPr/>
          <p:nvPr/>
        </p:nvGrpSpPr>
        <p:grpSpPr>
          <a:xfrm>
            <a:off x="8366565" y="3429220"/>
            <a:ext cx="1965289" cy="517060"/>
            <a:chOff x="3539975" y="3523525"/>
            <a:chExt cx="745925" cy="196250"/>
          </a:xfrm>
        </p:grpSpPr>
        <p:sp>
          <p:nvSpPr>
            <p:cNvPr id="1370" name="Google Shape;1370;p3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6" name="Google Shape;1386;p30"/>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1387"/>
        <p:cNvGrpSpPr/>
        <p:nvPr/>
      </p:nvGrpSpPr>
      <p:grpSpPr>
        <a:xfrm>
          <a:off x="0" y="0"/>
          <a:ext cx="0" cy="0"/>
          <a:chOff x="0" y="0"/>
          <a:chExt cx="0" cy="0"/>
        </a:xfrm>
      </p:grpSpPr>
      <p:pic>
        <p:nvPicPr>
          <p:cNvPr id="1388" name="Google Shape;1388;p31"/>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389" name="Google Shape;1389;p3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390" name="Google Shape;1390;p31"/>
          <p:cNvGrpSpPr/>
          <p:nvPr/>
        </p:nvGrpSpPr>
        <p:grpSpPr>
          <a:xfrm>
            <a:off x="391864" y="4078670"/>
            <a:ext cx="289170" cy="284718"/>
            <a:chOff x="426000" y="3302025"/>
            <a:chExt cx="220875" cy="217475"/>
          </a:xfrm>
        </p:grpSpPr>
        <p:sp>
          <p:nvSpPr>
            <p:cNvPr id="1391" name="Google Shape;1391;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31"/>
          <p:cNvGrpSpPr/>
          <p:nvPr/>
        </p:nvGrpSpPr>
        <p:grpSpPr>
          <a:xfrm>
            <a:off x="357713" y="1439175"/>
            <a:ext cx="357454" cy="956304"/>
            <a:chOff x="357713" y="600975"/>
            <a:chExt cx="357454" cy="956304"/>
          </a:xfrm>
        </p:grpSpPr>
        <p:sp>
          <p:nvSpPr>
            <p:cNvPr id="1394" name="Google Shape;1394;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31"/>
          <p:cNvGrpSpPr/>
          <p:nvPr/>
        </p:nvGrpSpPr>
        <p:grpSpPr>
          <a:xfrm>
            <a:off x="8366565" y="3429220"/>
            <a:ext cx="1965289" cy="517060"/>
            <a:chOff x="3539975" y="3523525"/>
            <a:chExt cx="745925" cy="196250"/>
          </a:xfrm>
        </p:grpSpPr>
        <p:sp>
          <p:nvSpPr>
            <p:cNvPr id="1399" name="Google Shape;1399;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31"/>
          <p:cNvSpPr/>
          <p:nvPr/>
        </p:nvSpPr>
        <p:spPr>
          <a:xfrm>
            <a:off x="7435260" y="25717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715550" y="29251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31"/>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1418"/>
        <p:cNvGrpSpPr/>
        <p:nvPr/>
      </p:nvGrpSpPr>
      <p:grpSpPr>
        <a:xfrm>
          <a:off x="0" y="0"/>
          <a:ext cx="0" cy="0"/>
          <a:chOff x="0" y="0"/>
          <a:chExt cx="0" cy="0"/>
        </a:xfrm>
      </p:grpSpPr>
      <p:pic>
        <p:nvPicPr>
          <p:cNvPr id="1419" name="Google Shape;1419;p32"/>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1420" name="Google Shape;1420;p3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421" name="Google Shape;1421;p32"/>
          <p:cNvGrpSpPr/>
          <p:nvPr/>
        </p:nvGrpSpPr>
        <p:grpSpPr>
          <a:xfrm>
            <a:off x="391864" y="3545270"/>
            <a:ext cx="289170" cy="284718"/>
            <a:chOff x="426000" y="3302025"/>
            <a:chExt cx="220875" cy="217475"/>
          </a:xfrm>
        </p:grpSpPr>
        <p:sp>
          <p:nvSpPr>
            <p:cNvPr id="1422" name="Google Shape;1422;p3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32"/>
          <p:cNvGrpSpPr/>
          <p:nvPr/>
        </p:nvGrpSpPr>
        <p:grpSpPr>
          <a:xfrm>
            <a:off x="357713" y="1210575"/>
            <a:ext cx="357454" cy="956304"/>
            <a:chOff x="357713" y="600975"/>
            <a:chExt cx="357454" cy="956304"/>
          </a:xfrm>
        </p:grpSpPr>
        <p:sp>
          <p:nvSpPr>
            <p:cNvPr id="1425" name="Google Shape;1425;p3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 name="Google Shape;1429;p32"/>
          <p:cNvGrpSpPr/>
          <p:nvPr/>
        </p:nvGrpSpPr>
        <p:grpSpPr>
          <a:xfrm>
            <a:off x="8366565" y="3429220"/>
            <a:ext cx="1965289" cy="517060"/>
            <a:chOff x="3539975" y="3523525"/>
            <a:chExt cx="745925" cy="196250"/>
          </a:xfrm>
        </p:grpSpPr>
        <p:sp>
          <p:nvSpPr>
            <p:cNvPr id="1430" name="Google Shape;1430;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46" name="Google Shape;1446;p32"/>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1447"/>
        <p:cNvGrpSpPr/>
        <p:nvPr/>
      </p:nvGrpSpPr>
      <p:grpSpPr>
        <a:xfrm>
          <a:off x="0" y="0"/>
          <a:ext cx="0" cy="0"/>
          <a:chOff x="0" y="0"/>
          <a:chExt cx="0" cy="0"/>
        </a:xfrm>
      </p:grpSpPr>
      <p:pic>
        <p:nvPicPr>
          <p:cNvPr id="1448" name="Google Shape;1448;p33"/>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1449" name="Google Shape;1449;p3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450" name="Google Shape;1450;p33"/>
          <p:cNvPicPr preferRelativeResize="0"/>
          <p:nvPr/>
        </p:nvPicPr>
        <p:blipFill>
          <a:blip r:embed="rId3">
            <a:alphaModFix/>
          </a:blip>
          <a:stretch>
            <a:fillRect/>
          </a:stretch>
        </p:blipFill>
        <p:spPr>
          <a:xfrm flipH="1">
            <a:off x="997466" y="4009875"/>
            <a:ext cx="9353213" cy="2681250"/>
          </a:xfrm>
          <a:prstGeom prst="rect">
            <a:avLst/>
          </a:prstGeom>
          <a:noFill/>
          <a:ln>
            <a:noFill/>
          </a:ln>
        </p:spPr>
      </p:pic>
      <p:grpSp>
        <p:nvGrpSpPr>
          <p:cNvPr id="1451" name="Google Shape;1451;p33"/>
          <p:cNvGrpSpPr/>
          <p:nvPr/>
        </p:nvGrpSpPr>
        <p:grpSpPr>
          <a:xfrm flipH="1">
            <a:off x="426319" y="3778870"/>
            <a:ext cx="289170" cy="284718"/>
            <a:chOff x="426000" y="3302025"/>
            <a:chExt cx="220875" cy="217475"/>
          </a:xfrm>
        </p:grpSpPr>
        <p:sp>
          <p:nvSpPr>
            <p:cNvPr id="1452" name="Google Shape;1452;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33"/>
          <p:cNvGrpSpPr/>
          <p:nvPr/>
        </p:nvGrpSpPr>
        <p:grpSpPr>
          <a:xfrm flipH="1">
            <a:off x="-1053226" y="2428970"/>
            <a:ext cx="1965289" cy="517060"/>
            <a:chOff x="3539975" y="3523525"/>
            <a:chExt cx="745925" cy="196250"/>
          </a:xfrm>
        </p:grpSpPr>
        <p:sp>
          <p:nvSpPr>
            <p:cNvPr id="1455" name="Google Shape;1455;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 name="Shape 1471"/>
        <p:cNvGrpSpPr/>
        <p:nvPr/>
      </p:nvGrpSpPr>
      <p:grpSpPr>
        <a:xfrm>
          <a:off x="0" y="0"/>
          <a:ext cx="0" cy="0"/>
          <a:chOff x="0" y="0"/>
          <a:chExt cx="0" cy="0"/>
        </a:xfrm>
      </p:grpSpPr>
      <p:pic>
        <p:nvPicPr>
          <p:cNvPr id="1472" name="Google Shape;1472;p34"/>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473" name="Google Shape;1473;p3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474" name="Google Shape;1474;p34"/>
          <p:cNvGrpSpPr/>
          <p:nvPr/>
        </p:nvGrpSpPr>
        <p:grpSpPr>
          <a:xfrm>
            <a:off x="391864" y="1291684"/>
            <a:ext cx="289170" cy="284718"/>
            <a:chOff x="426000" y="3302025"/>
            <a:chExt cx="220875" cy="217475"/>
          </a:xfrm>
        </p:grpSpPr>
        <p:sp>
          <p:nvSpPr>
            <p:cNvPr id="1475" name="Google Shape;1475;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34"/>
          <p:cNvGrpSpPr/>
          <p:nvPr/>
        </p:nvGrpSpPr>
        <p:grpSpPr>
          <a:xfrm rot="10800000" flipH="1">
            <a:off x="357713" y="3259593"/>
            <a:ext cx="357454" cy="956304"/>
            <a:chOff x="357713" y="600975"/>
            <a:chExt cx="357454" cy="956304"/>
          </a:xfrm>
        </p:grpSpPr>
        <p:sp>
          <p:nvSpPr>
            <p:cNvPr id="1478" name="Google Shape;1478;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34"/>
          <p:cNvGrpSpPr/>
          <p:nvPr/>
        </p:nvGrpSpPr>
        <p:grpSpPr>
          <a:xfrm rot="10800000" flipH="1">
            <a:off x="7777083" y="4709252"/>
            <a:ext cx="793256" cy="182899"/>
            <a:chOff x="2685575" y="2835950"/>
            <a:chExt cx="433000" cy="99825"/>
          </a:xfrm>
        </p:grpSpPr>
        <p:sp>
          <p:nvSpPr>
            <p:cNvPr id="1483" name="Google Shape;1483;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34"/>
          <p:cNvGrpSpPr/>
          <p:nvPr/>
        </p:nvGrpSpPr>
        <p:grpSpPr>
          <a:xfrm rot="10800000" flipH="1">
            <a:off x="507239" y="4684974"/>
            <a:ext cx="2019176" cy="2019176"/>
            <a:chOff x="1943325" y="-220375"/>
            <a:chExt cx="1298672" cy="1298672"/>
          </a:xfrm>
        </p:grpSpPr>
        <p:sp>
          <p:nvSpPr>
            <p:cNvPr id="1488" name="Google Shape;1488;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34"/>
          <p:cNvGrpSpPr/>
          <p:nvPr/>
        </p:nvGrpSpPr>
        <p:grpSpPr>
          <a:xfrm rot="10800000" flipH="1">
            <a:off x="7907690" y="538242"/>
            <a:ext cx="1965289" cy="517060"/>
            <a:chOff x="3539975" y="3523525"/>
            <a:chExt cx="745925" cy="196250"/>
          </a:xfrm>
        </p:grpSpPr>
        <p:sp>
          <p:nvSpPr>
            <p:cNvPr id="1537" name="Google Shape;1537;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CUSTOM_3_1_1_1_1_1_1">
    <p:spTree>
      <p:nvGrpSpPr>
        <p:cNvPr id="1" name="Shape 1553"/>
        <p:cNvGrpSpPr/>
        <p:nvPr/>
      </p:nvGrpSpPr>
      <p:grpSpPr>
        <a:xfrm>
          <a:off x="0" y="0"/>
          <a:ext cx="0" cy="0"/>
          <a:chOff x="0" y="0"/>
          <a:chExt cx="0" cy="0"/>
        </a:xfrm>
      </p:grpSpPr>
      <p:pic>
        <p:nvPicPr>
          <p:cNvPr id="1554" name="Google Shape;1554;p35"/>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555" name="Google Shape;1555;p3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1556"/>
        <p:cNvGrpSpPr/>
        <p:nvPr/>
      </p:nvGrpSpPr>
      <p:grpSpPr>
        <a:xfrm>
          <a:off x="0" y="0"/>
          <a:ext cx="0" cy="0"/>
          <a:chOff x="0" y="0"/>
          <a:chExt cx="0" cy="0"/>
        </a:xfrm>
      </p:grpSpPr>
      <p:pic>
        <p:nvPicPr>
          <p:cNvPr id="1557" name="Google Shape;1557;p3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558" name="Google Shape;1558;p36"/>
          <p:cNvSpPr txBox="1">
            <a:spLocks noGrp="1"/>
          </p:cNvSpPr>
          <p:nvPr>
            <p:ph type="title"/>
          </p:nvPr>
        </p:nvSpPr>
        <p:spPr>
          <a:xfrm>
            <a:off x="866150" y="539000"/>
            <a:ext cx="3856500" cy="762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559" name="Google Shape;1559;p36"/>
          <p:cNvSpPr txBox="1">
            <a:spLocks noGrp="1"/>
          </p:cNvSpPr>
          <p:nvPr>
            <p:ph type="subTitle" idx="1"/>
          </p:nvPr>
        </p:nvSpPr>
        <p:spPr>
          <a:xfrm>
            <a:off x="866275" y="1672187"/>
            <a:ext cx="3856500" cy="10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60" name="Google Shape;1560;p36"/>
          <p:cNvSpPr txBox="1"/>
          <p:nvPr/>
        </p:nvSpPr>
        <p:spPr>
          <a:xfrm>
            <a:off x="872400" y="3715100"/>
            <a:ext cx="3246900" cy="615600"/>
          </a:xfrm>
          <a:prstGeom prst="rect">
            <a:avLst/>
          </a:prstGeom>
          <a:noFill/>
          <a:ln>
            <a:noFill/>
          </a:ln>
        </p:spPr>
        <p:txBody>
          <a:bodyPr spcFirstLastPara="1" wrap="square" lIns="91425" tIns="182875" rIns="91425" bIns="91425" anchor="b" anchorCtr="0">
            <a:noAutofit/>
          </a:bodyPr>
          <a:lstStyle/>
          <a:p>
            <a:pPr marL="0" lvl="0" indent="0" algn="l" rtl="0">
              <a:lnSpc>
                <a:spcPct val="100000"/>
              </a:lnSpc>
              <a:spcBef>
                <a:spcPts val="300"/>
              </a:spcBef>
              <a:spcAft>
                <a:spcPts val="0"/>
              </a:spcAft>
              <a:buNone/>
            </a:pPr>
            <a:r>
              <a:rPr lang="en" sz="1100" b="1">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lang="en" sz="1100"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Slidesgo</a:t>
            </a:r>
            <a:r>
              <a:rPr lang="en" sz="1100">
                <a:solidFill>
                  <a:schemeClr val="lt1"/>
                </a:solidFill>
                <a:latin typeface="Bai Jamjuree"/>
                <a:ea typeface="Bai Jamjuree"/>
                <a:cs typeface="Bai Jamjuree"/>
                <a:sym typeface="Bai Jamjuree"/>
              </a:rPr>
              <a:t>, and includes icons by </a:t>
            </a:r>
            <a:r>
              <a:rPr lang="en" sz="1100" b="1">
                <a:solidFill>
                  <a:schemeClr val="lt1"/>
                </a:solidFill>
                <a:uFill>
                  <a:noFill/>
                </a:u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Flaticon</a:t>
            </a:r>
            <a:r>
              <a:rPr lang="en" sz="1100" b="1">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lang="en" sz="1100" b="1">
                <a:solidFill>
                  <a:schemeClr val="lt1"/>
                </a:solidFill>
                <a:uFill>
                  <a:noFill/>
                </a:uFill>
                <a:latin typeface="Bai Jamjuree"/>
                <a:ea typeface="Bai Jamjuree"/>
                <a:cs typeface="Bai Jamjuree"/>
                <a:sym typeface="Bai Jamjuree"/>
                <a:hlinkClick r:id="rId5">
                  <a:extLst>
                    <a:ext uri="{A12FA001-AC4F-418D-AE19-62706E023703}">
                      <ahyp:hlinkClr xmlns:ahyp="http://schemas.microsoft.com/office/drawing/2018/hyperlinkcolor" val="tx"/>
                    </a:ext>
                  </a:extLst>
                </a:hlinkClick>
              </a:rPr>
              <a:t>Freepik</a:t>
            </a:r>
            <a:endParaRPr sz="1100" b="1">
              <a:solidFill>
                <a:schemeClr val="lt1"/>
              </a:solidFill>
              <a:latin typeface="Bai Jamjuree"/>
              <a:ea typeface="Bai Jamjuree"/>
              <a:cs typeface="Bai Jamjuree"/>
              <a:sym typeface="Bai Jamjuree"/>
            </a:endParaRPr>
          </a:p>
        </p:txBody>
      </p:sp>
      <p:grpSp>
        <p:nvGrpSpPr>
          <p:cNvPr id="1561" name="Google Shape;1561;p36"/>
          <p:cNvGrpSpPr/>
          <p:nvPr/>
        </p:nvGrpSpPr>
        <p:grpSpPr>
          <a:xfrm>
            <a:off x="-1416836" y="2858310"/>
            <a:ext cx="2019176" cy="2019176"/>
            <a:chOff x="1943325" y="-220375"/>
            <a:chExt cx="1298672" cy="1298672"/>
          </a:xfrm>
        </p:grpSpPr>
        <p:sp>
          <p:nvSpPr>
            <p:cNvPr id="1562" name="Google Shape;1562;p3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36"/>
          <p:cNvGrpSpPr/>
          <p:nvPr/>
        </p:nvGrpSpPr>
        <p:grpSpPr>
          <a:xfrm rot="-5400000">
            <a:off x="-3038008" y="-1227121"/>
            <a:ext cx="3952129" cy="3175881"/>
            <a:chOff x="5256209" y="-1994879"/>
            <a:chExt cx="3952129" cy="3175881"/>
          </a:xfrm>
        </p:grpSpPr>
        <p:sp>
          <p:nvSpPr>
            <p:cNvPr id="1611" name="Google Shape;1611;p3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613"/>
        <p:cNvGrpSpPr/>
        <p:nvPr/>
      </p:nvGrpSpPr>
      <p:grpSpPr>
        <a:xfrm>
          <a:off x="0" y="0"/>
          <a:ext cx="0" cy="0"/>
          <a:chOff x="0" y="0"/>
          <a:chExt cx="0" cy="0"/>
        </a:xfrm>
      </p:grpSpPr>
      <p:pic>
        <p:nvPicPr>
          <p:cNvPr id="1614" name="Google Shape;1614;p37"/>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1615" name="Google Shape;1615;p37"/>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1616" name="Google Shape;1616;p37"/>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1617" name="Google Shape;1617;p37"/>
          <p:cNvGrpSpPr/>
          <p:nvPr/>
        </p:nvGrpSpPr>
        <p:grpSpPr>
          <a:xfrm>
            <a:off x="391864" y="3545270"/>
            <a:ext cx="289170" cy="284718"/>
            <a:chOff x="426000" y="3302025"/>
            <a:chExt cx="220875" cy="217475"/>
          </a:xfrm>
        </p:grpSpPr>
        <p:sp>
          <p:nvSpPr>
            <p:cNvPr id="1618" name="Google Shape;1618;p3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37"/>
          <p:cNvGrpSpPr/>
          <p:nvPr/>
        </p:nvGrpSpPr>
        <p:grpSpPr>
          <a:xfrm>
            <a:off x="357713" y="905775"/>
            <a:ext cx="357454" cy="956304"/>
            <a:chOff x="357713" y="600975"/>
            <a:chExt cx="357454" cy="956304"/>
          </a:xfrm>
        </p:grpSpPr>
        <p:sp>
          <p:nvSpPr>
            <p:cNvPr id="1621" name="Google Shape;1621;p3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37"/>
          <p:cNvGrpSpPr/>
          <p:nvPr/>
        </p:nvGrpSpPr>
        <p:grpSpPr>
          <a:xfrm>
            <a:off x="5258308" y="722871"/>
            <a:ext cx="793256" cy="182899"/>
            <a:chOff x="2685575" y="2835950"/>
            <a:chExt cx="433000" cy="99825"/>
          </a:xfrm>
        </p:grpSpPr>
        <p:sp>
          <p:nvSpPr>
            <p:cNvPr id="1626" name="Google Shape;1626;p3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37"/>
          <p:cNvGrpSpPr/>
          <p:nvPr/>
        </p:nvGrpSpPr>
        <p:grpSpPr>
          <a:xfrm>
            <a:off x="8366565" y="3429220"/>
            <a:ext cx="1965289" cy="517060"/>
            <a:chOff x="3539975" y="3523525"/>
            <a:chExt cx="745925" cy="196250"/>
          </a:xfrm>
        </p:grpSpPr>
        <p:sp>
          <p:nvSpPr>
            <p:cNvPr id="1631" name="Google Shape;1631;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7" name="Google Shape;1647;p37"/>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648"/>
        <p:cNvGrpSpPr/>
        <p:nvPr/>
      </p:nvGrpSpPr>
      <p:grpSpPr>
        <a:xfrm>
          <a:off x="0" y="0"/>
          <a:ext cx="0" cy="0"/>
          <a:chOff x="0" y="0"/>
          <a:chExt cx="0" cy="0"/>
        </a:xfrm>
      </p:grpSpPr>
      <p:pic>
        <p:nvPicPr>
          <p:cNvPr id="1649" name="Google Shape;1649;p38"/>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1650" name="Google Shape;1650;p38"/>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1651" name="Google Shape;1651;p38"/>
          <p:cNvGrpSpPr/>
          <p:nvPr/>
        </p:nvGrpSpPr>
        <p:grpSpPr>
          <a:xfrm flipH="1">
            <a:off x="8483181" y="4016070"/>
            <a:ext cx="283332" cy="284718"/>
            <a:chOff x="423709" y="3302025"/>
            <a:chExt cx="216416" cy="217475"/>
          </a:xfrm>
        </p:grpSpPr>
        <p:sp>
          <p:nvSpPr>
            <p:cNvPr id="1652" name="Google Shape;1652;p3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38"/>
          <p:cNvGrpSpPr/>
          <p:nvPr/>
        </p:nvGrpSpPr>
        <p:grpSpPr>
          <a:xfrm flipH="1">
            <a:off x="8175513" y="140497"/>
            <a:ext cx="2019176" cy="2019176"/>
            <a:chOff x="1943325" y="-220375"/>
            <a:chExt cx="1298672" cy="1298672"/>
          </a:xfrm>
        </p:grpSpPr>
        <p:sp>
          <p:nvSpPr>
            <p:cNvPr id="1655" name="Google Shape;1655;p3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38"/>
          <p:cNvGrpSpPr/>
          <p:nvPr/>
        </p:nvGrpSpPr>
        <p:grpSpPr>
          <a:xfrm flipH="1">
            <a:off x="-467701" y="3429220"/>
            <a:ext cx="1965289" cy="517060"/>
            <a:chOff x="3539975" y="3523525"/>
            <a:chExt cx="745925" cy="196250"/>
          </a:xfrm>
        </p:grpSpPr>
        <p:sp>
          <p:nvSpPr>
            <p:cNvPr id="1704" name="Google Shape;1704;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0" name="Google Shape;1720;p38"/>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375" name="Google Shape;375;p8"/>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8"/>
          <p:cNvSpPr/>
          <p:nvPr/>
        </p:nvSpPr>
        <p:spPr>
          <a:xfrm>
            <a:off x="5427233" y="409866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387" name="Google Shape;387;p9"/>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8" name="Google Shape;388;p9"/>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9"/>
          <p:cNvGrpSpPr/>
          <p:nvPr/>
        </p:nvGrpSpPr>
        <p:grpSpPr>
          <a:xfrm>
            <a:off x="7851727" y="4404720"/>
            <a:ext cx="1965289" cy="517060"/>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1765763" y="533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096550" y="1135950"/>
            <a:ext cx="4466700" cy="1516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a:endParaRPr/>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rgbClr val="FFFFFF"/>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 name="Google Shape;523;p10"/>
          <p:cNvSpPr/>
          <p:nvPr/>
        </p:nvSpPr>
        <p:spPr>
          <a:xfrm rot="-5400000">
            <a:off x="4915335" y="30051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4" name="Google Shape;524;p10"/>
          <p:cNvPicPr preferRelativeResize="0"/>
          <p:nvPr/>
        </p:nvPicPr>
        <p:blipFill>
          <a:blip r:embed="rId2">
            <a:alphaModFix/>
          </a:blip>
          <a:stretch>
            <a:fillRect/>
          </a:stretch>
        </p:blipFill>
        <p:spPr>
          <a:xfrm rot="2700000">
            <a:off x="7164665" y="3378950"/>
            <a:ext cx="2527511" cy="26812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5"/>
        <p:cNvGrpSpPr/>
        <p:nvPr/>
      </p:nvGrpSpPr>
      <p:grpSpPr>
        <a:xfrm>
          <a:off x="0" y="0"/>
          <a:ext cx="0" cy="0"/>
          <a:chOff x="0" y="0"/>
          <a:chExt cx="0" cy="0"/>
        </a:xfrm>
      </p:grpSpPr>
      <p:pic>
        <p:nvPicPr>
          <p:cNvPr id="526" name="Google Shape;526;p11"/>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527" name="Google Shape;527;p11"/>
          <p:cNvSpPr txBox="1">
            <a:spLocks noGrp="1"/>
          </p:cNvSpPr>
          <p:nvPr>
            <p:ph type="title" hasCustomPrompt="1"/>
          </p:nvPr>
        </p:nvSpPr>
        <p:spPr>
          <a:xfrm>
            <a:off x="1189500" y="1573088"/>
            <a:ext cx="6765000" cy="119160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8" name="Google Shape;528;p11"/>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9" name="Google Shape;529;p11"/>
          <p:cNvPicPr preferRelativeResize="0"/>
          <p:nvPr/>
        </p:nvPicPr>
        <p:blipFill>
          <a:blip r:embed="rId3">
            <a:alphaModFix/>
          </a:blip>
          <a:stretch>
            <a:fillRect/>
          </a:stretch>
        </p:blipFill>
        <p:spPr>
          <a:xfrm flipH="1">
            <a:off x="241816" y="3790725"/>
            <a:ext cx="9353213" cy="2681250"/>
          </a:xfrm>
          <a:prstGeom prst="rect">
            <a:avLst/>
          </a:prstGeom>
          <a:noFill/>
          <a:ln>
            <a:noFill/>
          </a:ln>
        </p:spPr>
      </p:pic>
      <p:grpSp>
        <p:nvGrpSpPr>
          <p:cNvPr id="530" name="Google Shape;530;p11"/>
          <p:cNvGrpSpPr/>
          <p:nvPr/>
        </p:nvGrpSpPr>
        <p:grpSpPr>
          <a:xfrm flipH="1">
            <a:off x="8446294" y="3580345"/>
            <a:ext cx="289170" cy="284718"/>
            <a:chOff x="426000" y="3302025"/>
            <a:chExt cx="220875" cy="217475"/>
          </a:xfrm>
        </p:grpSpPr>
        <p:sp>
          <p:nvSpPr>
            <p:cNvPr id="531" name="Google Shape;531;p1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11"/>
          <p:cNvGrpSpPr/>
          <p:nvPr/>
        </p:nvGrpSpPr>
        <p:grpSpPr>
          <a:xfrm flipH="1">
            <a:off x="8412161" y="940850"/>
            <a:ext cx="357454" cy="956304"/>
            <a:chOff x="357713" y="600975"/>
            <a:chExt cx="357454" cy="956304"/>
          </a:xfrm>
        </p:grpSpPr>
        <p:sp>
          <p:nvSpPr>
            <p:cNvPr id="534" name="Google Shape;534;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11"/>
          <p:cNvGrpSpPr/>
          <p:nvPr/>
        </p:nvGrpSpPr>
        <p:grpSpPr>
          <a:xfrm flipH="1">
            <a:off x="-1204526" y="3464295"/>
            <a:ext cx="1965289" cy="517060"/>
            <a:chOff x="3539975" y="3523525"/>
            <a:chExt cx="745925" cy="196250"/>
          </a:xfrm>
        </p:grpSpPr>
        <p:sp>
          <p:nvSpPr>
            <p:cNvPr id="539" name="Google Shape;539;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11"/>
          <p:cNvSpPr/>
          <p:nvPr/>
        </p:nvSpPr>
        <p:spPr>
          <a:xfrm flipH="1">
            <a:off x="505591" y="27932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71" r:id="rId19"/>
    <p:sldLayoutId id="2147483672" r:id="rId20"/>
    <p:sldLayoutId id="2147483673"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hyperlink" Target="https://hadoop.apache.org/docs/current/hadoop-yarn/hadoop-yarn-site/YARN.html" TargetMode="External"/><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28.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66"/>
          <p:cNvSpPr txBox="1">
            <a:spLocks noGrp="1"/>
          </p:cNvSpPr>
          <p:nvPr>
            <p:ph type="title"/>
          </p:nvPr>
        </p:nvSpPr>
        <p:spPr>
          <a:xfrm>
            <a:off x="1372800" y="2651475"/>
            <a:ext cx="6398400" cy="841800"/>
          </a:xfrm>
          <a:prstGeom prst="rect">
            <a:avLst/>
          </a:prstGeom>
        </p:spPr>
        <p:txBody>
          <a:bodyPr spcFirstLastPara="1" wrap="square" lIns="91425" tIns="0" rIns="91425" bIns="91425" anchor="ctr" anchorCtr="0">
            <a:noAutofit/>
          </a:bodyPr>
          <a:lstStyle/>
          <a:p>
            <a:pPr marL="0" lvl="0" indent="0" algn="l" rtl="0">
              <a:spcBef>
                <a:spcPts val="0"/>
              </a:spcBef>
              <a:spcAft>
                <a:spcPts val="0"/>
              </a:spcAft>
              <a:buNone/>
            </a:pPr>
            <a:r>
              <a:rPr lang="en" sz="4900">
                <a:solidFill>
                  <a:schemeClr val="dk2"/>
                </a:solidFill>
              </a:rPr>
              <a:t>Ensemble Learning</a:t>
            </a:r>
            <a:endParaRPr sz="6400"/>
          </a:p>
        </p:txBody>
      </p:sp>
      <p:sp>
        <p:nvSpPr>
          <p:cNvPr id="1926" name="Google Shape;1926;p66"/>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03</a:t>
            </a:r>
            <a:endParaRPr/>
          </a:p>
        </p:txBody>
      </p:sp>
      <p:grpSp>
        <p:nvGrpSpPr>
          <p:cNvPr id="1927" name="Google Shape;1927;p66"/>
          <p:cNvGrpSpPr/>
          <p:nvPr/>
        </p:nvGrpSpPr>
        <p:grpSpPr>
          <a:xfrm flipH="1">
            <a:off x="2124013" y="1936921"/>
            <a:ext cx="793256" cy="182899"/>
            <a:chOff x="2685575" y="2835950"/>
            <a:chExt cx="433000" cy="99825"/>
          </a:xfrm>
        </p:grpSpPr>
        <p:sp>
          <p:nvSpPr>
            <p:cNvPr id="1928" name="Google Shape;1928;p6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2" name="Google Shape;1932;p66"/>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6"/>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34" name="Google Shape;1934;p66"/>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Google Shape;1995;p7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457200" lvl="0" indent="-412750" algn="l" rtl="0">
              <a:spcBef>
                <a:spcPts val="0"/>
              </a:spcBef>
              <a:spcAft>
                <a:spcPts val="0"/>
              </a:spcAft>
              <a:buSzPts val="2900"/>
              <a:buAutoNum type="arabicPeriod"/>
            </a:pPr>
            <a:r>
              <a:rPr lang="en" u="sng"/>
              <a:t>Bagging</a:t>
            </a:r>
            <a:endParaRPr u="sng"/>
          </a:p>
        </p:txBody>
      </p:sp>
      <p:sp>
        <p:nvSpPr>
          <p:cNvPr id="1996" name="Google Shape;1996;p75"/>
          <p:cNvSpPr txBox="1"/>
          <p:nvPr/>
        </p:nvSpPr>
        <p:spPr>
          <a:xfrm>
            <a:off x="860850" y="1289475"/>
            <a:ext cx="74223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u="sng">
                <a:solidFill>
                  <a:schemeClr val="accent1"/>
                </a:solidFill>
                <a:latin typeface="Bai Jamjuree"/>
                <a:ea typeface="Bai Jamjuree"/>
                <a:cs typeface="Bai Jamjuree"/>
                <a:sym typeface="Bai Jamjuree"/>
              </a:rPr>
              <a:t>Bagging stands for Bootstrap Aggregation.</a:t>
            </a:r>
            <a:endParaRPr sz="1700" b="1" u="sng">
              <a:solidFill>
                <a:schemeClr val="accent1"/>
              </a:solidFill>
              <a:latin typeface="Bai Jamjuree"/>
              <a:ea typeface="Bai Jamjuree"/>
              <a:cs typeface="Bai Jamjuree"/>
              <a:sym typeface="Bai Jamjuree"/>
            </a:endParaRPr>
          </a:p>
          <a:p>
            <a:pPr marL="0" lvl="0" indent="0" algn="l" rtl="0">
              <a:spcBef>
                <a:spcPts val="0"/>
              </a:spcBef>
              <a:spcAft>
                <a:spcPts val="0"/>
              </a:spcAft>
              <a:buNone/>
            </a:pPr>
            <a:endParaRPr sz="17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700">
                <a:solidFill>
                  <a:schemeClr val="accent6"/>
                </a:solidFill>
                <a:latin typeface="Bai Jamjuree Medium"/>
                <a:ea typeface="Bai Jamjuree Medium"/>
                <a:cs typeface="Bai Jamjuree Medium"/>
                <a:sym typeface="Bai Jamjuree Medium"/>
              </a:rPr>
              <a:t>In real-life scenarios, we don’t have multiple different training sets on which we can train our model separately and at the end combine their result. Here, bootstrapping comes into the picture.</a:t>
            </a:r>
            <a:endParaRPr sz="17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17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700">
                <a:solidFill>
                  <a:schemeClr val="accent6"/>
                </a:solidFill>
                <a:latin typeface="Bai Jamjuree Medium"/>
                <a:ea typeface="Bai Jamjuree Medium"/>
                <a:cs typeface="Bai Jamjuree Medium"/>
                <a:sym typeface="Bai Jamjuree Medium"/>
              </a:rPr>
              <a:t>Bagging is the type of ensemble technique in which a single training algorithm is used </a:t>
            </a:r>
            <a:r>
              <a:rPr lang="en" sz="1700" i="1" u="sng">
                <a:solidFill>
                  <a:schemeClr val="accent6"/>
                </a:solidFill>
                <a:latin typeface="Bai Jamjuree Medium"/>
                <a:ea typeface="Bai Jamjuree Medium"/>
                <a:cs typeface="Bai Jamjuree Medium"/>
                <a:sym typeface="Bai Jamjuree Medium"/>
              </a:rPr>
              <a:t>on different subsets of the training data</a:t>
            </a:r>
            <a:r>
              <a:rPr lang="en" sz="1700">
                <a:solidFill>
                  <a:schemeClr val="accent6"/>
                </a:solidFill>
                <a:latin typeface="Bai Jamjuree Medium"/>
                <a:ea typeface="Bai Jamjuree Medium"/>
                <a:cs typeface="Bai Jamjuree Medium"/>
                <a:sym typeface="Bai Jamjuree Medium"/>
              </a:rPr>
              <a:t> where the subset sampling is done with r</a:t>
            </a:r>
            <a:r>
              <a:rPr lang="en" sz="1700" i="1" u="sng">
                <a:solidFill>
                  <a:schemeClr val="accent6"/>
                </a:solidFill>
                <a:latin typeface="Bai Jamjuree Medium"/>
                <a:ea typeface="Bai Jamjuree Medium"/>
                <a:cs typeface="Bai Jamjuree Medium"/>
                <a:sym typeface="Bai Jamjuree Medium"/>
              </a:rPr>
              <a:t>eplacement (bootstrap)</a:t>
            </a:r>
            <a:r>
              <a:rPr lang="en" sz="1700">
                <a:solidFill>
                  <a:schemeClr val="accent6"/>
                </a:solidFill>
                <a:latin typeface="Bai Jamjuree Medium"/>
                <a:ea typeface="Bai Jamjuree Medium"/>
                <a:cs typeface="Bai Jamjuree Medium"/>
                <a:sym typeface="Bai Jamjuree Medium"/>
              </a:rPr>
              <a:t>. Once the algorithm is trained on all the subsets, then bagging predicts by </a:t>
            </a:r>
            <a:r>
              <a:rPr lang="en" sz="1700" i="1" u="sng">
                <a:solidFill>
                  <a:schemeClr val="accent6"/>
                </a:solidFill>
                <a:latin typeface="Bai Jamjuree Medium"/>
                <a:ea typeface="Bai Jamjuree Medium"/>
                <a:cs typeface="Bai Jamjuree Medium"/>
                <a:sym typeface="Bai Jamjuree Medium"/>
              </a:rPr>
              <a:t>aggregating all the predictions</a:t>
            </a:r>
            <a:r>
              <a:rPr lang="en" sz="1700">
                <a:solidFill>
                  <a:schemeClr val="accent6"/>
                </a:solidFill>
                <a:latin typeface="Bai Jamjuree Medium"/>
                <a:ea typeface="Bai Jamjuree Medium"/>
                <a:cs typeface="Bai Jamjuree Medium"/>
                <a:sym typeface="Bai Jamjuree Medium"/>
              </a:rPr>
              <a:t> made by the algorithm on different subsets.</a:t>
            </a:r>
            <a:endParaRPr sz="1700">
              <a:solidFill>
                <a:schemeClr val="accent6"/>
              </a:solidFill>
              <a:latin typeface="Bai Jamjuree Medium"/>
              <a:ea typeface="Bai Jamjuree Medium"/>
              <a:cs typeface="Bai Jamjuree Medium"/>
              <a:sym typeface="Bai Jamjuree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76"/>
          <p:cNvSpPr/>
          <p:nvPr/>
        </p:nvSpPr>
        <p:spPr>
          <a:xfrm>
            <a:off x="8150738" y="11179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6"/>
          <p:cNvSpPr txBox="1"/>
          <p:nvPr/>
        </p:nvSpPr>
        <p:spPr>
          <a:xfrm>
            <a:off x="1002925" y="515775"/>
            <a:ext cx="2951400" cy="310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6"/>
                </a:solidFill>
                <a:latin typeface="Bai Jamjuree Medium"/>
                <a:ea typeface="Bai Jamjuree Medium"/>
                <a:cs typeface="Bai Jamjuree Medium"/>
                <a:sym typeface="Bai Jamjuree Medium"/>
              </a:rPr>
              <a:t>For aggregating the outputs of base learners, bagging uses</a:t>
            </a:r>
            <a:r>
              <a:rPr lang="en" sz="1900" u="sng">
                <a:solidFill>
                  <a:schemeClr val="accent6"/>
                </a:solidFill>
                <a:latin typeface="Bai Jamjuree Medium"/>
                <a:ea typeface="Bai Jamjuree Medium"/>
                <a:cs typeface="Bai Jamjuree Medium"/>
                <a:sym typeface="Bai Jamjuree Medium"/>
              </a:rPr>
              <a:t> </a:t>
            </a:r>
            <a:r>
              <a:rPr lang="en" sz="1900" b="1" u="sng">
                <a:solidFill>
                  <a:schemeClr val="accent6"/>
                </a:solidFill>
                <a:latin typeface="Bai Jamjuree"/>
                <a:ea typeface="Bai Jamjuree"/>
                <a:cs typeface="Bai Jamjuree"/>
                <a:sym typeface="Bai Jamjuree"/>
              </a:rPr>
              <a:t>majority voting</a:t>
            </a:r>
            <a:r>
              <a:rPr lang="en" sz="1900">
                <a:solidFill>
                  <a:schemeClr val="accent6"/>
                </a:solidFill>
                <a:latin typeface="Bai Jamjuree Medium"/>
                <a:ea typeface="Bai Jamjuree Medium"/>
                <a:cs typeface="Bai Jamjuree Medium"/>
                <a:sym typeface="Bai Jamjuree Medium"/>
              </a:rPr>
              <a:t> (most frequent prediction among all predictions) for classification and </a:t>
            </a:r>
            <a:r>
              <a:rPr lang="en" sz="1900" b="1" u="sng">
                <a:solidFill>
                  <a:schemeClr val="accent6"/>
                </a:solidFill>
                <a:latin typeface="Bai Jamjuree"/>
                <a:ea typeface="Bai Jamjuree"/>
                <a:cs typeface="Bai Jamjuree"/>
                <a:sym typeface="Bai Jamjuree"/>
              </a:rPr>
              <a:t>averaging</a:t>
            </a:r>
            <a:r>
              <a:rPr lang="en" sz="1900">
                <a:solidFill>
                  <a:schemeClr val="accent6"/>
                </a:solidFill>
                <a:latin typeface="Bai Jamjuree Medium"/>
                <a:ea typeface="Bai Jamjuree Medium"/>
                <a:cs typeface="Bai Jamjuree Medium"/>
                <a:sym typeface="Bai Jamjuree Medium"/>
              </a:rPr>
              <a:t> (mean of all the predictions) for regression.</a:t>
            </a:r>
            <a:endParaRPr sz="1900">
              <a:solidFill>
                <a:schemeClr val="accent6"/>
              </a:solidFill>
              <a:latin typeface="Bai Jamjuree Medium"/>
              <a:ea typeface="Bai Jamjuree Medium"/>
              <a:cs typeface="Bai Jamjuree Medium"/>
              <a:sym typeface="Bai Jamjuree Medium"/>
            </a:endParaRPr>
          </a:p>
        </p:txBody>
      </p:sp>
      <p:pic>
        <p:nvPicPr>
          <p:cNvPr id="2003" name="Google Shape;2003;p76"/>
          <p:cNvPicPr preferRelativeResize="0"/>
          <p:nvPr/>
        </p:nvPicPr>
        <p:blipFill>
          <a:blip r:embed="rId3">
            <a:alphaModFix/>
          </a:blip>
          <a:stretch>
            <a:fillRect/>
          </a:stretch>
        </p:blipFill>
        <p:spPr>
          <a:xfrm>
            <a:off x="4672174" y="405600"/>
            <a:ext cx="4034075" cy="3777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77"/>
          <p:cNvSpPr/>
          <p:nvPr/>
        </p:nvSpPr>
        <p:spPr>
          <a:xfrm>
            <a:off x="8150738" y="11179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txBox="1"/>
          <p:nvPr/>
        </p:nvSpPr>
        <p:spPr>
          <a:xfrm>
            <a:off x="1375425" y="1040250"/>
            <a:ext cx="6160800" cy="306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6"/>
                </a:solidFill>
                <a:latin typeface="Bai Jamjuree Medium"/>
                <a:ea typeface="Bai Jamjuree Medium"/>
                <a:cs typeface="Bai Jamjuree Medium"/>
                <a:sym typeface="Bai Jamjuree Medium"/>
              </a:rPr>
              <a:t>1. Bagging significantly </a:t>
            </a:r>
            <a:r>
              <a:rPr lang="en" sz="1700" u="sng">
                <a:solidFill>
                  <a:schemeClr val="accent6"/>
                </a:solidFill>
                <a:latin typeface="Bai Jamjuree Medium"/>
                <a:ea typeface="Bai Jamjuree Medium"/>
                <a:cs typeface="Bai Jamjuree Medium"/>
                <a:sym typeface="Bai Jamjuree Medium"/>
              </a:rPr>
              <a:t>decreases the variance</a:t>
            </a:r>
            <a:r>
              <a:rPr lang="en" sz="1700">
                <a:solidFill>
                  <a:schemeClr val="accent6"/>
                </a:solidFill>
                <a:latin typeface="Bai Jamjuree Medium"/>
                <a:ea typeface="Bai Jamjuree Medium"/>
                <a:cs typeface="Bai Jamjuree Medium"/>
                <a:sym typeface="Bai Jamjuree Medium"/>
              </a:rPr>
              <a:t> without increasing bias. Variance refers to how dependent the model is on the training data.</a:t>
            </a:r>
            <a:endParaRPr sz="17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700">
                <a:solidFill>
                  <a:schemeClr val="accent6"/>
                </a:solidFill>
                <a:latin typeface="Bai Jamjuree Medium"/>
                <a:ea typeface="Bai Jamjuree Medium"/>
                <a:cs typeface="Bai Jamjuree Medium"/>
                <a:sym typeface="Bai Jamjuree Medium"/>
              </a:rPr>
              <a:t>2. Bagging methods work so well because of </a:t>
            </a:r>
            <a:r>
              <a:rPr lang="en" sz="1700" u="sng">
                <a:solidFill>
                  <a:schemeClr val="accent6"/>
                </a:solidFill>
                <a:latin typeface="Bai Jamjuree Medium"/>
                <a:ea typeface="Bai Jamjuree Medium"/>
                <a:cs typeface="Bai Jamjuree Medium"/>
                <a:sym typeface="Bai Jamjuree Medium"/>
              </a:rPr>
              <a:t>diversity in the training data</a:t>
            </a:r>
            <a:r>
              <a:rPr lang="en" sz="1700">
                <a:solidFill>
                  <a:schemeClr val="accent6"/>
                </a:solidFill>
                <a:latin typeface="Bai Jamjuree Medium"/>
                <a:ea typeface="Bai Jamjuree Medium"/>
                <a:cs typeface="Bai Jamjuree Medium"/>
                <a:sym typeface="Bai Jamjuree Medium"/>
              </a:rPr>
              <a:t> since the sampling is done by </a:t>
            </a:r>
            <a:r>
              <a:rPr lang="en" sz="1700" u="sng">
                <a:solidFill>
                  <a:schemeClr val="accent6"/>
                </a:solidFill>
                <a:latin typeface="Bai Jamjuree Medium"/>
                <a:ea typeface="Bai Jamjuree Medium"/>
                <a:cs typeface="Bai Jamjuree Medium"/>
                <a:sym typeface="Bai Jamjuree Medium"/>
              </a:rPr>
              <a:t>bootstrapping</a:t>
            </a:r>
            <a:r>
              <a:rPr lang="en" sz="1700">
                <a:solidFill>
                  <a:schemeClr val="accent6"/>
                </a:solidFill>
                <a:latin typeface="Bai Jamjuree Medium"/>
                <a:ea typeface="Bai Jamjuree Medium"/>
                <a:cs typeface="Bai Jamjuree Medium"/>
                <a:sym typeface="Bai Jamjuree Medium"/>
              </a:rPr>
              <a:t>.</a:t>
            </a:r>
            <a:endParaRPr sz="17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700">
                <a:solidFill>
                  <a:schemeClr val="accent6"/>
                </a:solidFill>
                <a:latin typeface="Bai Jamjuree Medium"/>
                <a:ea typeface="Bai Jamjuree Medium"/>
                <a:cs typeface="Bai Jamjuree Medium"/>
                <a:sym typeface="Bai Jamjuree Medium"/>
              </a:rPr>
              <a:t>3. Also, if the training set is very huge, it can </a:t>
            </a:r>
            <a:r>
              <a:rPr lang="en" sz="1700" u="sng">
                <a:solidFill>
                  <a:schemeClr val="accent6"/>
                </a:solidFill>
                <a:latin typeface="Bai Jamjuree Medium"/>
                <a:ea typeface="Bai Jamjuree Medium"/>
                <a:cs typeface="Bai Jamjuree Medium"/>
                <a:sym typeface="Bai Jamjuree Medium"/>
              </a:rPr>
              <a:t>save computational time</a:t>
            </a:r>
            <a:r>
              <a:rPr lang="en" sz="1700">
                <a:solidFill>
                  <a:schemeClr val="accent6"/>
                </a:solidFill>
                <a:latin typeface="Bai Jamjuree Medium"/>
                <a:ea typeface="Bai Jamjuree Medium"/>
                <a:cs typeface="Bai Jamjuree Medium"/>
                <a:sym typeface="Bai Jamjuree Medium"/>
              </a:rPr>
              <a:t> by training the model on a relatively smaller data set and still can increase the accuracy of the model.</a:t>
            </a:r>
            <a:endParaRPr sz="17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700">
                <a:solidFill>
                  <a:schemeClr val="accent6"/>
                </a:solidFill>
                <a:latin typeface="Bai Jamjuree Medium"/>
                <a:ea typeface="Bai Jamjuree Medium"/>
                <a:cs typeface="Bai Jamjuree Medium"/>
                <a:sym typeface="Bai Jamjuree Medium"/>
              </a:rPr>
              <a:t>4. Works well with </a:t>
            </a:r>
            <a:r>
              <a:rPr lang="en" sz="1700" u="sng">
                <a:solidFill>
                  <a:schemeClr val="accent6"/>
                </a:solidFill>
                <a:latin typeface="Bai Jamjuree Medium"/>
                <a:ea typeface="Bai Jamjuree Medium"/>
                <a:cs typeface="Bai Jamjuree Medium"/>
                <a:sym typeface="Bai Jamjuree Medium"/>
              </a:rPr>
              <a:t>small datasets</a:t>
            </a:r>
            <a:r>
              <a:rPr lang="en" sz="1700">
                <a:solidFill>
                  <a:schemeClr val="accent6"/>
                </a:solidFill>
                <a:latin typeface="Bai Jamjuree Medium"/>
                <a:ea typeface="Bai Jamjuree Medium"/>
                <a:cs typeface="Bai Jamjuree Medium"/>
                <a:sym typeface="Bai Jamjuree Medium"/>
              </a:rPr>
              <a:t> as well.</a:t>
            </a:r>
            <a:endParaRPr sz="1700">
              <a:solidFill>
                <a:schemeClr val="accent6"/>
              </a:solidFill>
              <a:latin typeface="Bai Jamjuree Medium"/>
              <a:ea typeface="Bai Jamjuree Medium"/>
              <a:cs typeface="Bai Jamjuree Medium"/>
              <a:sym typeface="Bai Jamjuree Medium"/>
            </a:endParaRPr>
          </a:p>
        </p:txBody>
      </p:sp>
      <p:sp>
        <p:nvSpPr>
          <p:cNvPr id="2010" name="Google Shape;2010;p7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500" u="sng">
                <a:solidFill>
                  <a:schemeClr val="accent1"/>
                </a:solidFill>
              </a:rPr>
              <a:t>Advantages of a Bagging Model:</a:t>
            </a:r>
            <a:endParaRPr sz="2500" u="sng">
              <a:solidFill>
                <a:schemeClr val="accen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sp>
        <p:nvSpPr>
          <p:cNvPr id="2015" name="Google Shape;2015;p78"/>
          <p:cNvSpPr/>
          <p:nvPr/>
        </p:nvSpPr>
        <p:spPr>
          <a:xfrm>
            <a:off x="8150738" y="11179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8"/>
          <p:cNvSpPr txBox="1"/>
          <p:nvPr/>
        </p:nvSpPr>
        <p:spPr>
          <a:xfrm>
            <a:off x="1375425" y="1040250"/>
            <a:ext cx="61608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6"/>
                </a:solidFill>
                <a:latin typeface="Bai Jamjuree Medium"/>
                <a:ea typeface="Bai Jamjuree Medium"/>
                <a:cs typeface="Bai Jamjuree Medium"/>
                <a:sym typeface="Bai Jamjuree Medium"/>
              </a:rPr>
              <a:t>1. it improves the accuracy of the model at the expense of interpretability i.e., if a single tree was being used as the base model, then it would have a more attractive and easily interpretable diagram, but with the use of bagging this interpretability gets lost.</a:t>
            </a:r>
            <a:endParaRPr sz="18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18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800">
                <a:solidFill>
                  <a:schemeClr val="accent6"/>
                </a:solidFill>
                <a:latin typeface="Bai Jamjuree Medium"/>
                <a:ea typeface="Bai Jamjuree Medium"/>
                <a:cs typeface="Bai Jamjuree Medium"/>
                <a:sym typeface="Bai Jamjuree Medium"/>
              </a:rPr>
              <a:t>2. Another is that during sampling, we cannot interpret which features are being selected i.e., there are chances that some features are never used, which may result in a loss of important information.</a:t>
            </a:r>
            <a:endParaRPr sz="1800">
              <a:solidFill>
                <a:schemeClr val="accent6"/>
              </a:solidFill>
              <a:latin typeface="Bai Jamjuree Medium"/>
              <a:ea typeface="Bai Jamjuree Medium"/>
              <a:cs typeface="Bai Jamjuree Medium"/>
              <a:sym typeface="Bai Jamjuree Medium"/>
            </a:endParaRPr>
          </a:p>
        </p:txBody>
      </p:sp>
      <p:sp>
        <p:nvSpPr>
          <p:cNvPr id="2017" name="Google Shape;2017;p7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500" u="sng">
                <a:solidFill>
                  <a:schemeClr val="accent1"/>
                </a:solidFill>
              </a:rPr>
              <a:t>Disadvantages of a Bagging Model:</a:t>
            </a:r>
            <a:endParaRPr sz="2500" u="sng">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sp>
        <p:nvSpPr>
          <p:cNvPr id="2022" name="Google Shape;2022;p79"/>
          <p:cNvSpPr/>
          <p:nvPr/>
        </p:nvSpPr>
        <p:spPr>
          <a:xfrm>
            <a:off x="8150738" y="11179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9"/>
          <p:cNvSpPr txBox="1"/>
          <p:nvPr/>
        </p:nvSpPr>
        <p:spPr>
          <a:xfrm>
            <a:off x="1375425" y="1040250"/>
            <a:ext cx="61608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50">
                <a:solidFill>
                  <a:schemeClr val="accent6"/>
                </a:solidFill>
                <a:latin typeface="Bai Jamjuree Medium"/>
                <a:ea typeface="Bai Jamjuree Medium"/>
                <a:cs typeface="Bai Jamjuree Medium"/>
                <a:sym typeface="Bai Jamjuree Medium"/>
              </a:rPr>
              <a:t>Out of Bag Evaluation: -In bagging, when different samples are collected, no sample contains all the data but a fraction of the original dataset. </a:t>
            </a:r>
            <a:r>
              <a:rPr lang="en" sz="1750" u="sng">
                <a:solidFill>
                  <a:schemeClr val="accent6"/>
                </a:solidFill>
                <a:latin typeface="Bai Jamjuree Medium"/>
                <a:ea typeface="Bai Jamjuree Medium"/>
                <a:cs typeface="Bai Jamjuree Medium"/>
                <a:sym typeface="Bai Jamjuree Medium"/>
              </a:rPr>
              <a:t>There might be some data that are never sampled at all</a:t>
            </a:r>
            <a:r>
              <a:rPr lang="en" sz="1750">
                <a:solidFill>
                  <a:schemeClr val="accent6"/>
                </a:solidFill>
                <a:latin typeface="Bai Jamjuree Medium"/>
                <a:ea typeface="Bai Jamjuree Medium"/>
                <a:cs typeface="Bai Jamjuree Medium"/>
                <a:sym typeface="Bai Jamjuree Medium"/>
              </a:rPr>
              <a:t>. The remaining data which are not sampled are called out of bag instances.</a:t>
            </a:r>
            <a:endParaRPr sz="175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175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750">
                <a:solidFill>
                  <a:schemeClr val="accent6"/>
                </a:solidFill>
                <a:latin typeface="Bai Jamjuree Medium"/>
                <a:ea typeface="Bai Jamjuree Medium"/>
                <a:cs typeface="Bai Jamjuree Medium"/>
                <a:sym typeface="Bai Jamjuree Medium"/>
              </a:rPr>
              <a:t>The Random Forest approach is a bagging method where deep trees (Decision Trees), fitted on bootstrap samples, are combined to produce an output with lower variance.</a:t>
            </a:r>
            <a:endParaRPr sz="1750">
              <a:solidFill>
                <a:schemeClr val="accent6"/>
              </a:solidFill>
              <a:latin typeface="Bai Jamjuree Medium"/>
              <a:ea typeface="Bai Jamjuree Medium"/>
              <a:cs typeface="Bai Jamjuree Medium"/>
              <a:sym typeface="Bai Jamjuree Medium"/>
            </a:endParaRPr>
          </a:p>
        </p:txBody>
      </p:sp>
      <p:sp>
        <p:nvSpPr>
          <p:cNvPr id="2024" name="Google Shape;2024;p7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500" u="sng">
                <a:solidFill>
                  <a:schemeClr val="accent1"/>
                </a:solidFill>
              </a:rPr>
              <a:t>Few facts of a Bagging Model:</a:t>
            </a:r>
            <a:endParaRPr sz="2500" u="sng">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80"/>
          <p:cNvSpPr txBox="1">
            <a:spLocks noGrp="1"/>
          </p:cNvSpPr>
          <p:nvPr>
            <p:ph type="title"/>
          </p:nvPr>
        </p:nvSpPr>
        <p:spPr>
          <a:xfrm>
            <a:off x="1372800" y="2651475"/>
            <a:ext cx="6398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5900">
                <a:solidFill>
                  <a:schemeClr val="dk2"/>
                </a:solidFill>
              </a:rPr>
              <a:t>Boosting</a:t>
            </a:r>
            <a:endParaRPr sz="7400"/>
          </a:p>
        </p:txBody>
      </p:sp>
      <p:sp>
        <p:nvSpPr>
          <p:cNvPr id="2030" name="Google Shape;2030;p80"/>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3.2</a:t>
            </a:r>
            <a:endParaRPr/>
          </a:p>
        </p:txBody>
      </p:sp>
      <p:grpSp>
        <p:nvGrpSpPr>
          <p:cNvPr id="2031" name="Google Shape;2031;p80"/>
          <p:cNvGrpSpPr/>
          <p:nvPr/>
        </p:nvGrpSpPr>
        <p:grpSpPr>
          <a:xfrm flipH="1">
            <a:off x="2124013" y="1936921"/>
            <a:ext cx="793256" cy="182899"/>
            <a:chOff x="2685575" y="2835950"/>
            <a:chExt cx="433000" cy="99825"/>
          </a:xfrm>
        </p:grpSpPr>
        <p:sp>
          <p:nvSpPr>
            <p:cNvPr id="2032" name="Google Shape;2032;p8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6" name="Google Shape;2036;p80"/>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0"/>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8" name="Google Shape;2038;p80"/>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2"/>
        <p:cNvGrpSpPr/>
        <p:nvPr/>
      </p:nvGrpSpPr>
      <p:grpSpPr>
        <a:xfrm>
          <a:off x="0" y="0"/>
          <a:ext cx="0" cy="0"/>
          <a:chOff x="0" y="0"/>
          <a:chExt cx="0" cy="0"/>
        </a:xfrm>
      </p:grpSpPr>
      <p:sp>
        <p:nvSpPr>
          <p:cNvPr id="2043" name="Google Shape;2043;p8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2. Boosting</a:t>
            </a:r>
            <a:endParaRPr u="sng"/>
          </a:p>
        </p:txBody>
      </p:sp>
      <p:sp>
        <p:nvSpPr>
          <p:cNvPr id="2044" name="Google Shape;2044;p81"/>
          <p:cNvSpPr txBox="1"/>
          <p:nvPr/>
        </p:nvSpPr>
        <p:spPr>
          <a:xfrm>
            <a:off x="860850" y="1289475"/>
            <a:ext cx="7422300" cy="369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accent6"/>
                </a:solidFill>
                <a:latin typeface="Bai Jamjuree Medium"/>
                <a:ea typeface="Bai Jamjuree Medium"/>
                <a:cs typeface="Bai Jamjuree Medium"/>
                <a:sym typeface="Bai Jamjuree Medium"/>
              </a:rPr>
              <a:t>Boosting is a method used in machine learning to reduce errors in predictive data analysis. Data scientists train machine learning software, called machine learning models, on labeled data to make guesses about unlabeled data. A single machine learning model might make prediction errors depending on the accuracy of the training dataset. </a:t>
            </a:r>
            <a:endParaRPr sz="19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19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900">
                <a:solidFill>
                  <a:schemeClr val="accent6"/>
                </a:solidFill>
                <a:latin typeface="Bai Jamjuree Medium"/>
                <a:ea typeface="Bai Jamjuree Medium"/>
                <a:cs typeface="Bai Jamjuree Medium"/>
                <a:sym typeface="Bai Jamjuree Medium"/>
              </a:rPr>
              <a:t>For example, if a cat-identifying model has been trained only on images of white cats, it may occasionally misidentify a black cat. Boosting tries to overcome this issue by training multiple models sequentially to improve the accuracy of the overall system.</a:t>
            </a:r>
            <a:endParaRPr sz="1900">
              <a:solidFill>
                <a:schemeClr val="accent6"/>
              </a:solidFill>
              <a:latin typeface="Bai Jamjuree Medium"/>
              <a:ea typeface="Bai Jamjuree Medium"/>
              <a:cs typeface="Bai Jamjuree Medium"/>
              <a:sym typeface="Bai Jamjuree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82"/>
          <p:cNvSpPr txBox="1"/>
          <p:nvPr/>
        </p:nvSpPr>
        <p:spPr>
          <a:xfrm>
            <a:off x="860850" y="1017250"/>
            <a:ext cx="74223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lt1"/>
                </a:solidFill>
                <a:latin typeface="Bai Jamjuree Medium"/>
                <a:ea typeface="Bai Jamjuree Medium"/>
                <a:cs typeface="Bai Jamjuree Medium"/>
                <a:sym typeface="Bai Jamjuree Medium"/>
              </a:rPr>
              <a:t>Boosting methods work in the same spirit as bagging methods: </a:t>
            </a:r>
            <a:endParaRPr sz="2000">
              <a:solidFill>
                <a:schemeClr val="lt1"/>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2000">
                <a:solidFill>
                  <a:schemeClr val="lt1"/>
                </a:solidFill>
                <a:latin typeface="Bai Jamjuree Medium"/>
                <a:ea typeface="Bai Jamjuree Medium"/>
                <a:cs typeface="Bai Jamjuree Medium"/>
                <a:sym typeface="Bai Jamjuree Medium"/>
              </a:rPr>
              <a:t> 				we build a family of models that are aggregated to obtain a strong learner that performs better. However, unlike bagging that mainly aims at reducing variance, </a:t>
            </a:r>
            <a:r>
              <a:rPr lang="en" sz="2000" u="sng">
                <a:solidFill>
                  <a:schemeClr val="lt1"/>
                </a:solidFill>
                <a:latin typeface="Bai Jamjuree Medium"/>
                <a:ea typeface="Bai Jamjuree Medium"/>
                <a:cs typeface="Bai Jamjuree Medium"/>
                <a:sym typeface="Bai Jamjuree Medium"/>
              </a:rPr>
              <a:t>boosting is a technique that consists in fitting sequentially multiple weak learners </a:t>
            </a:r>
            <a:r>
              <a:rPr lang="en" sz="2000">
                <a:solidFill>
                  <a:schemeClr val="lt1"/>
                </a:solidFill>
                <a:latin typeface="Bai Jamjuree Medium"/>
                <a:ea typeface="Bai Jamjuree Medium"/>
                <a:cs typeface="Bai Jamjuree Medium"/>
                <a:sym typeface="Bai Jamjuree Medium"/>
              </a:rPr>
              <a:t>in a very adaptative way: </a:t>
            </a:r>
            <a:endParaRPr sz="2000">
              <a:solidFill>
                <a:schemeClr val="lt1"/>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2000" i="1">
              <a:solidFill>
                <a:schemeClr val="lt1"/>
              </a:solidFill>
              <a:latin typeface="Bai Jamjuree Medium"/>
              <a:ea typeface="Bai Jamjuree Medium"/>
              <a:cs typeface="Bai Jamjuree Medium"/>
              <a:sym typeface="Bai Jamjuree Medium"/>
            </a:endParaRPr>
          </a:p>
          <a:p>
            <a:pPr marL="457200" lvl="0" indent="457200" algn="l" rtl="0">
              <a:spcBef>
                <a:spcPts val="0"/>
              </a:spcBef>
              <a:spcAft>
                <a:spcPts val="0"/>
              </a:spcAft>
              <a:buNone/>
            </a:pPr>
            <a:r>
              <a:rPr lang="en" sz="2000" i="1">
                <a:solidFill>
                  <a:schemeClr val="lt1"/>
                </a:solidFill>
                <a:latin typeface="Bai Jamjuree Medium"/>
                <a:ea typeface="Bai Jamjuree Medium"/>
                <a:cs typeface="Bai Jamjuree Medium"/>
                <a:sym typeface="Bai Jamjuree Medium"/>
              </a:rPr>
              <a:t>each model in the sequence is fitted giving more importance to observations in the dataset that were badly handled by the previous models in the sequence.</a:t>
            </a:r>
            <a:endParaRPr sz="2000" i="1">
              <a:solidFill>
                <a:schemeClr val="accent6"/>
              </a:solidFill>
              <a:latin typeface="Bai Jamjuree Medium"/>
              <a:ea typeface="Bai Jamjuree Medium"/>
              <a:cs typeface="Bai Jamjuree Medium"/>
              <a:sym typeface="Bai Jamjuree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83"/>
          <p:cNvSpPr txBox="1"/>
          <p:nvPr/>
        </p:nvSpPr>
        <p:spPr>
          <a:xfrm>
            <a:off x="860850" y="1289475"/>
            <a:ext cx="7422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solidFill>
                <a:schemeClr val="accent6"/>
              </a:solidFill>
              <a:latin typeface="Bai Jamjuree Medium"/>
              <a:ea typeface="Bai Jamjuree Medium"/>
              <a:cs typeface="Bai Jamjuree Medium"/>
              <a:sym typeface="Bai Jamjuree Medium"/>
            </a:endParaRPr>
          </a:p>
        </p:txBody>
      </p:sp>
      <p:pic>
        <p:nvPicPr>
          <p:cNvPr id="2055" name="Google Shape;2055;p83"/>
          <p:cNvPicPr preferRelativeResize="0"/>
          <p:nvPr/>
        </p:nvPicPr>
        <p:blipFill>
          <a:blip r:embed="rId3">
            <a:alphaModFix/>
          </a:blip>
          <a:stretch>
            <a:fillRect/>
          </a:stretch>
        </p:blipFill>
        <p:spPr>
          <a:xfrm>
            <a:off x="1563725" y="1168679"/>
            <a:ext cx="6101374" cy="3441622"/>
          </a:xfrm>
          <a:prstGeom prst="rect">
            <a:avLst/>
          </a:prstGeom>
          <a:noFill/>
          <a:ln>
            <a:noFill/>
          </a:ln>
        </p:spPr>
      </p:pic>
      <p:sp>
        <p:nvSpPr>
          <p:cNvPr id="2056" name="Google Shape;2056;p83"/>
          <p:cNvSpPr txBox="1"/>
          <p:nvPr/>
        </p:nvSpPr>
        <p:spPr>
          <a:xfrm>
            <a:off x="573100" y="300875"/>
            <a:ext cx="7092000" cy="63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900" u="sng">
                <a:solidFill>
                  <a:schemeClr val="lt1"/>
                </a:solidFill>
                <a:latin typeface="Aldrich"/>
                <a:ea typeface="Aldrich"/>
                <a:cs typeface="Aldrich"/>
                <a:sym typeface="Aldrich"/>
              </a:rPr>
              <a:t>Bagging Vs Boosting</a:t>
            </a:r>
            <a:endParaRPr sz="2900" u="sng">
              <a:solidFill>
                <a:schemeClr val="lt1"/>
              </a:solidFill>
              <a:latin typeface="Aldrich"/>
              <a:ea typeface="Aldrich"/>
              <a:cs typeface="Aldrich"/>
              <a:sym typeface="Aldrich"/>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8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u="sng"/>
              <a:t>Bagging Vs Boosting</a:t>
            </a:r>
            <a:endParaRPr u="sng"/>
          </a:p>
        </p:txBody>
      </p:sp>
      <p:sp>
        <p:nvSpPr>
          <p:cNvPr id="2062" name="Google Shape;2062;p84"/>
          <p:cNvSpPr txBox="1"/>
          <p:nvPr/>
        </p:nvSpPr>
        <p:spPr>
          <a:xfrm>
            <a:off x="860850" y="1289475"/>
            <a:ext cx="7422300" cy="3552600"/>
          </a:xfrm>
          <a:prstGeom prst="rect">
            <a:avLst/>
          </a:prstGeom>
          <a:noFill/>
          <a:ln>
            <a:noFill/>
          </a:ln>
        </p:spPr>
        <p:txBody>
          <a:bodyPr spcFirstLastPara="1" wrap="square" lIns="91425" tIns="91425" rIns="91425" bIns="91425" anchor="t" anchorCtr="0">
            <a:spAutoFit/>
          </a:bodyPr>
          <a:lstStyle/>
          <a:p>
            <a:pPr marL="0" lvl="0" indent="0" algn="just" rtl="0">
              <a:lnSpc>
                <a:spcPct val="170000"/>
              </a:lnSpc>
              <a:spcBef>
                <a:spcPts val="0"/>
              </a:spcBef>
              <a:spcAft>
                <a:spcPts val="0"/>
              </a:spcAft>
              <a:buNone/>
            </a:pPr>
            <a:r>
              <a:rPr lang="en" sz="1600">
                <a:solidFill>
                  <a:schemeClr val="accent6"/>
                </a:solidFill>
                <a:latin typeface="Bai Jamjuree Medium"/>
                <a:ea typeface="Bai Jamjuree Medium"/>
                <a:cs typeface="Bai Jamjuree Medium"/>
                <a:sym typeface="Bai Jamjuree Medium"/>
              </a:rPr>
              <a:t>Ensemble learning can be performed in two ways:</a:t>
            </a:r>
            <a:endParaRPr sz="1600">
              <a:solidFill>
                <a:schemeClr val="accent6"/>
              </a:solidFill>
              <a:latin typeface="Bai Jamjuree Medium"/>
              <a:ea typeface="Bai Jamjuree Medium"/>
              <a:cs typeface="Bai Jamjuree Medium"/>
              <a:sym typeface="Bai Jamjuree Medium"/>
            </a:endParaRPr>
          </a:p>
          <a:p>
            <a:pPr marL="457200" lvl="0" indent="-330200" algn="l" rtl="0">
              <a:lnSpc>
                <a:spcPct val="115000"/>
              </a:lnSpc>
              <a:spcBef>
                <a:spcPts val="1200"/>
              </a:spcBef>
              <a:spcAft>
                <a:spcPts val="0"/>
              </a:spcAft>
              <a:buClr>
                <a:schemeClr val="accent6"/>
              </a:buClr>
              <a:buSzPts val="1600"/>
              <a:buFont typeface="Bai Jamjuree Medium"/>
              <a:buAutoNum type="arabicPeriod"/>
            </a:pPr>
            <a:r>
              <a:rPr lang="en" sz="1600">
                <a:solidFill>
                  <a:schemeClr val="accent6"/>
                </a:solidFill>
                <a:latin typeface="Bai Jamjuree Medium"/>
                <a:ea typeface="Bai Jamjuree Medium"/>
                <a:cs typeface="Bai Jamjuree Medium"/>
                <a:sym typeface="Bai Jamjuree Medium"/>
              </a:rPr>
              <a:t>Sequential ensemble, popularly known as </a:t>
            </a:r>
            <a:r>
              <a:rPr lang="en" sz="1600" b="1" i="1" u="sng">
                <a:solidFill>
                  <a:schemeClr val="accent6"/>
                </a:solidFill>
                <a:latin typeface="Bai Jamjuree"/>
                <a:ea typeface="Bai Jamjuree"/>
                <a:cs typeface="Bai Jamjuree"/>
                <a:sym typeface="Bai Jamjuree"/>
              </a:rPr>
              <a:t>boosting</a:t>
            </a:r>
            <a:r>
              <a:rPr lang="en" sz="1600">
                <a:solidFill>
                  <a:schemeClr val="accent6"/>
                </a:solidFill>
                <a:latin typeface="Bai Jamjuree Medium"/>
                <a:ea typeface="Bai Jamjuree Medium"/>
                <a:cs typeface="Bai Jamjuree Medium"/>
                <a:sym typeface="Bai Jamjuree Medium"/>
              </a:rPr>
              <a:t>, here the weak learners are sequentially produced during the training phase. The performance of the model is improved </a:t>
            </a:r>
            <a:r>
              <a:rPr lang="en" sz="1600" u="sng">
                <a:solidFill>
                  <a:schemeClr val="accent6"/>
                </a:solidFill>
                <a:latin typeface="Bai Jamjuree Medium"/>
                <a:ea typeface="Bai Jamjuree Medium"/>
                <a:cs typeface="Bai Jamjuree Medium"/>
                <a:sym typeface="Bai Jamjuree Medium"/>
              </a:rPr>
              <a:t>by assigning a higher weightage to the previous</a:t>
            </a:r>
            <a:r>
              <a:rPr lang="en" sz="1600">
                <a:solidFill>
                  <a:schemeClr val="accent6"/>
                </a:solidFill>
                <a:latin typeface="Bai Jamjuree Medium"/>
                <a:ea typeface="Bai Jamjuree Medium"/>
                <a:cs typeface="Bai Jamjuree Medium"/>
                <a:sym typeface="Bai Jamjuree Medium"/>
              </a:rPr>
              <a:t>, incorrectly classified samples. An example of boosting is the AdaBoost algorithm.</a:t>
            </a:r>
            <a:endParaRPr sz="1600">
              <a:solidFill>
                <a:schemeClr val="accent6"/>
              </a:solidFill>
              <a:latin typeface="Bai Jamjuree Medium"/>
              <a:ea typeface="Bai Jamjuree Medium"/>
              <a:cs typeface="Bai Jamjuree Medium"/>
              <a:sym typeface="Bai Jamjuree Medium"/>
            </a:endParaRPr>
          </a:p>
          <a:p>
            <a:pPr marL="457200" lvl="0" indent="-330200" algn="l" rtl="0">
              <a:lnSpc>
                <a:spcPct val="115000"/>
              </a:lnSpc>
              <a:spcBef>
                <a:spcPts val="0"/>
              </a:spcBef>
              <a:spcAft>
                <a:spcPts val="0"/>
              </a:spcAft>
              <a:buClr>
                <a:schemeClr val="accent6"/>
              </a:buClr>
              <a:buSzPts val="1600"/>
              <a:buFont typeface="Bai Jamjuree Medium"/>
              <a:buAutoNum type="arabicPeriod"/>
            </a:pPr>
            <a:r>
              <a:rPr lang="en" sz="1600">
                <a:solidFill>
                  <a:schemeClr val="accent6"/>
                </a:solidFill>
                <a:latin typeface="Bai Jamjuree Medium"/>
                <a:ea typeface="Bai Jamjuree Medium"/>
                <a:cs typeface="Bai Jamjuree Medium"/>
                <a:sym typeface="Bai Jamjuree Medium"/>
              </a:rPr>
              <a:t>Parallel ensemble, popularly known as</a:t>
            </a:r>
            <a:r>
              <a:rPr lang="en" sz="1600" i="1">
                <a:solidFill>
                  <a:schemeClr val="accent6"/>
                </a:solidFill>
                <a:latin typeface="Bai Jamjuree Medium"/>
                <a:ea typeface="Bai Jamjuree Medium"/>
                <a:cs typeface="Bai Jamjuree Medium"/>
                <a:sym typeface="Bai Jamjuree Medium"/>
              </a:rPr>
              <a:t> </a:t>
            </a:r>
            <a:r>
              <a:rPr lang="en" sz="1600" b="1" i="1" u="sng">
                <a:solidFill>
                  <a:schemeClr val="accent6"/>
                </a:solidFill>
                <a:latin typeface="Bai Jamjuree"/>
                <a:ea typeface="Bai Jamjuree"/>
                <a:cs typeface="Bai Jamjuree"/>
                <a:sym typeface="Bai Jamjuree"/>
              </a:rPr>
              <a:t>bagging</a:t>
            </a:r>
            <a:r>
              <a:rPr lang="en" sz="1600">
                <a:solidFill>
                  <a:schemeClr val="accent6"/>
                </a:solidFill>
                <a:latin typeface="Bai Jamjuree Medium"/>
                <a:ea typeface="Bai Jamjuree Medium"/>
                <a:cs typeface="Bai Jamjuree Medium"/>
                <a:sym typeface="Bai Jamjuree Medium"/>
              </a:rPr>
              <a:t>, here the weak learners are produced parallelly during the training phase. The performance of the model can be increased </a:t>
            </a:r>
            <a:r>
              <a:rPr lang="en" sz="1600" u="sng">
                <a:solidFill>
                  <a:schemeClr val="accent6"/>
                </a:solidFill>
                <a:latin typeface="Bai Jamjuree Medium"/>
                <a:ea typeface="Bai Jamjuree Medium"/>
                <a:cs typeface="Bai Jamjuree Medium"/>
                <a:sym typeface="Bai Jamjuree Medium"/>
              </a:rPr>
              <a:t>by parallelly training a number of weak learners</a:t>
            </a:r>
            <a:r>
              <a:rPr lang="en" sz="1600">
                <a:solidFill>
                  <a:schemeClr val="accent6"/>
                </a:solidFill>
                <a:latin typeface="Bai Jamjuree Medium"/>
                <a:ea typeface="Bai Jamjuree Medium"/>
                <a:cs typeface="Bai Jamjuree Medium"/>
                <a:sym typeface="Bai Jamjuree Medium"/>
              </a:rPr>
              <a:t> on bootstrapped data sets. An example of bagging is the Random Forest algorithm.</a:t>
            </a:r>
            <a:endParaRPr sz="1600">
              <a:solidFill>
                <a:schemeClr val="accent6"/>
              </a:solidFill>
              <a:latin typeface="Bai Jamjuree Medium"/>
              <a:ea typeface="Bai Jamjuree Medium"/>
              <a:cs typeface="Bai Jamjuree Medium"/>
              <a:sym typeface="Bai Jamjuree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6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Ensemble Learning </a:t>
            </a:r>
            <a:endParaRPr u="sng"/>
          </a:p>
        </p:txBody>
      </p:sp>
      <p:sp>
        <p:nvSpPr>
          <p:cNvPr id="1940" name="Google Shape;1940;p67"/>
          <p:cNvSpPr txBox="1"/>
          <p:nvPr/>
        </p:nvSpPr>
        <p:spPr>
          <a:xfrm>
            <a:off x="715500" y="1303800"/>
            <a:ext cx="670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6"/>
              </a:solidFill>
              <a:latin typeface="Bai Jamjuree Medium"/>
              <a:ea typeface="Bai Jamjuree Medium"/>
              <a:cs typeface="Bai Jamjuree Medium"/>
              <a:sym typeface="Bai Jamjuree Medium"/>
            </a:endParaRPr>
          </a:p>
        </p:txBody>
      </p:sp>
      <p:pic>
        <p:nvPicPr>
          <p:cNvPr id="1941" name="Google Shape;1941;p67"/>
          <p:cNvPicPr preferRelativeResize="0"/>
          <p:nvPr/>
        </p:nvPicPr>
        <p:blipFill>
          <a:blip r:embed="rId3">
            <a:alphaModFix/>
          </a:blip>
          <a:stretch>
            <a:fillRect/>
          </a:stretch>
        </p:blipFill>
        <p:spPr>
          <a:xfrm>
            <a:off x="1783125" y="1394320"/>
            <a:ext cx="5322776" cy="26987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8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How Boosting algorithm works?</a:t>
            </a:r>
            <a:endParaRPr u="sng"/>
          </a:p>
        </p:txBody>
      </p:sp>
      <p:sp>
        <p:nvSpPr>
          <p:cNvPr id="2068" name="Google Shape;2068;p85"/>
          <p:cNvSpPr txBox="1"/>
          <p:nvPr/>
        </p:nvSpPr>
        <p:spPr>
          <a:xfrm>
            <a:off x="860850" y="1289475"/>
            <a:ext cx="74223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6"/>
                </a:solidFill>
                <a:latin typeface="Aldrich"/>
                <a:ea typeface="Aldrich"/>
                <a:cs typeface="Aldrich"/>
                <a:sym typeface="Aldrich"/>
              </a:rPr>
              <a:t>The basic principle behind the working of the boosting algorithm is to generate multiple weak learners and combine their predictions to form one strong rule. </a:t>
            </a:r>
            <a:endParaRPr sz="1600">
              <a:solidFill>
                <a:schemeClr val="accent6"/>
              </a:solidFill>
              <a:latin typeface="Aldrich"/>
              <a:ea typeface="Aldrich"/>
              <a:cs typeface="Aldrich"/>
              <a:sym typeface="Aldrich"/>
            </a:endParaRPr>
          </a:p>
          <a:p>
            <a:pPr marL="0" lvl="0" indent="0" algn="l" rtl="0">
              <a:spcBef>
                <a:spcPts val="0"/>
              </a:spcBef>
              <a:spcAft>
                <a:spcPts val="0"/>
              </a:spcAft>
              <a:buNone/>
            </a:pPr>
            <a:endParaRPr sz="1600">
              <a:solidFill>
                <a:schemeClr val="accent6"/>
              </a:solidFill>
              <a:latin typeface="Aldrich"/>
              <a:ea typeface="Aldrich"/>
              <a:cs typeface="Aldrich"/>
              <a:sym typeface="Aldrich"/>
            </a:endParaRPr>
          </a:p>
          <a:p>
            <a:pPr marL="0" lvl="0" indent="0" algn="l" rtl="0">
              <a:spcBef>
                <a:spcPts val="0"/>
              </a:spcBef>
              <a:spcAft>
                <a:spcPts val="0"/>
              </a:spcAft>
              <a:buNone/>
            </a:pPr>
            <a:r>
              <a:rPr lang="en" sz="1600">
                <a:solidFill>
                  <a:schemeClr val="accent6"/>
                </a:solidFill>
                <a:latin typeface="Aldrich"/>
                <a:ea typeface="Aldrich"/>
                <a:cs typeface="Aldrich"/>
                <a:sym typeface="Aldrich"/>
              </a:rPr>
              <a:t>These weak rules are generated by applying base Machine Learning algorithms on different distributions of the data set.</a:t>
            </a:r>
            <a:endParaRPr sz="1600">
              <a:solidFill>
                <a:schemeClr val="accent6"/>
              </a:solidFill>
              <a:latin typeface="Aldrich"/>
              <a:ea typeface="Aldrich"/>
              <a:cs typeface="Aldrich"/>
              <a:sym typeface="Aldrich"/>
            </a:endParaRPr>
          </a:p>
          <a:p>
            <a:pPr marL="0" lvl="0" indent="0" algn="l" rtl="0">
              <a:spcBef>
                <a:spcPts val="0"/>
              </a:spcBef>
              <a:spcAft>
                <a:spcPts val="0"/>
              </a:spcAft>
              <a:buNone/>
            </a:pPr>
            <a:endParaRPr sz="1600">
              <a:solidFill>
                <a:schemeClr val="accent6"/>
              </a:solidFill>
              <a:latin typeface="Aldrich"/>
              <a:ea typeface="Aldrich"/>
              <a:cs typeface="Aldrich"/>
              <a:sym typeface="Aldrich"/>
            </a:endParaRPr>
          </a:p>
          <a:p>
            <a:pPr marL="0" lvl="0" indent="0" algn="l" rtl="0">
              <a:spcBef>
                <a:spcPts val="0"/>
              </a:spcBef>
              <a:spcAft>
                <a:spcPts val="0"/>
              </a:spcAft>
              <a:buNone/>
            </a:pPr>
            <a:r>
              <a:rPr lang="en" sz="1600">
                <a:solidFill>
                  <a:schemeClr val="accent6"/>
                </a:solidFill>
                <a:latin typeface="Aldrich"/>
                <a:ea typeface="Aldrich"/>
                <a:cs typeface="Aldrich"/>
                <a:sym typeface="Aldrich"/>
              </a:rPr>
              <a:t>These algorithms generate weak rules for each iteration. </a:t>
            </a:r>
            <a:endParaRPr sz="1600">
              <a:solidFill>
                <a:schemeClr val="accent6"/>
              </a:solidFill>
              <a:latin typeface="Aldrich"/>
              <a:ea typeface="Aldrich"/>
              <a:cs typeface="Aldrich"/>
              <a:sym typeface="Aldrich"/>
            </a:endParaRPr>
          </a:p>
          <a:p>
            <a:pPr marL="0" lvl="0" indent="0" algn="l" rtl="0">
              <a:spcBef>
                <a:spcPts val="0"/>
              </a:spcBef>
              <a:spcAft>
                <a:spcPts val="0"/>
              </a:spcAft>
              <a:buNone/>
            </a:pPr>
            <a:endParaRPr sz="1600">
              <a:solidFill>
                <a:schemeClr val="accent6"/>
              </a:solidFill>
              <a:latin typeface="Aldrich"/>
              <a:ea typeface="Aldrich"/>
              <a:cs typeface="Aldrich"/>
              <a:sym typeface="Aldrich"/>
            </a:endParaRPr>
          </a:p>
          <a:p>
            <a:pPr marL="0" lvl="0" indent="0" algn="l" rtl="0">
              <a:spcBef>
                <a:spcPts val="0"/>
              </a:spcBef>
              <a:spcAft>
                <a:spcPts val="0"/>
              </a:spcAft>
              <a:buNone/>
            </a:pPr>
            <a:r>
              <a:rPr lang="en" sz="1600">
                <a:solidFill>
                  <a:schemeClr val="accent6"/>
                </a:solidFill>
                <a:latin typeface="Aldrich"/>
                <a:ea typeface="Aldrich"/>
                <a:cs typeface="Aldrich"/>
                <a:sym typeface="Aldrich"/>
              </a:rPr>
              <a:t>After multiple iterations, the weak learners are combined to form a strong learner that will predict a more accurate outcome.</a:t>
            </a:r>
            <a:endParaRPr sz="1600">
              <a:solidFill>
                <a:schemeClr val="accent6"/>
              </a:solidFill>
              <a:latin typeface="Aldrich"/>
              <a:ea typeface="Aldrich"/>
              <a:cs typeface="Aldrich"/>
              <a:sym typeface="Aldrich"/>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8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Steps -</a:t>
            </a:r>
            <a:endParaRPr u="sng"/>
          </a:p>
        </p:txBody>
      </p:sp>
      <p:sp>
        <p:nvSpPr>
          <p:cNvPr id="2074" name="Google Shape;2074;p86"/>
          <p:cNvSpPr txBox="1"/>
          <p:nvPr/>
        </p:nvSpPr>
        <p:spPr>
          <a:xfrm>
            <a:off x="860850" y="1289475"/>
            <a:ext cx="74223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lt1"/>
                </a:solidFill>
                <a:latin typeface="Aldrich"/>
                <a:ea typeface="Aldrich"/>
                <a:cs typeface="Aldrich"/>
                <a:sym typeface="Aldrich"/>
              </a:rPr>
              <a:t>Step 1 - First assigns equal weight to each data sample. It feeds the data to the first machine model, called the base algorithm. The base algorithm makes predictions for each data sample.</a:t>
            </a:r>
            <a:endParaRPr sz="1500">
              <a:solidFill>
                <a:schemeClr val="lt1"/>
              </a:solidFill>
              <a:latin typeface="Aldrich"/>
              <a:ea typeface="Aldrich"/>
              <a:cs typeface="Aldrich"/>
              <a:sym typeface="Aldrich"/>
            </a:endParaRPr>
          </a:p>
          <a:p>
            <a:pPr marL="0" lvl="0" indent="0" algn="l" rtl="0">
              <a:spcBef>
                <a:spcPts val="0"/>
              </a:spcBef>
              <a:spcAft>
                <a:spcPts val="0"/>
              </a:spcAft>
              <a:buNone/>
            </a:pPr>
            <a:endParaRPr sz="1500">
              <a:solidFill>
                <a:schemeClr val="lt1"/>
              </a:solidFill>
              <a:latin typeface="Aldrich"/>
              <a:ea typeface="Aldrich"/>
              <a:cs typeface="Aldrich"/>
              <a:sym typeface="Aldrich"/>
            </a:endParaRPr>
          </a:p>
          <a:p>
            <a:pPr marL="0" lvl="0" indent="0" algn="l" rtl="0">
              <a:spcBef>
                <a:spcPts val="0"/>
              </a:spcBef>
              <a:spcAft>
                <a:spcPts val="0"/>
              </a:spcAft>
              <a:buNone/>
            </a:pPr>
            <a:r>
              <a:rPr lang="en" sz="1500">
                <a:solidFill>
                  <a:schemeClr val="lt1"/>
                </a:solidFill>
                <a:latin typeface="Aldrich"/>
                <a:ea typeface="Aldrich"/>
                <a:cs typeface="Aldrich"/>
                <a:sym typeface="Aldrich"/>
              </a:rPr>
              <a:t>Step 2-  We assesses model predictions and increases the weight of samples with a more significant error. It also assigns a weight based on model performance. A model that outputs excellent predictions will have a high amount of influence over the final decision.</a:t>
            </a:r>
            <a:endParaRPr sz="1500">
              <a:solidFill>
                <a:schemeClr val="lt1"/>
              </a:solidFill>
              <a:latin typeface="Aldrich"/>
              <a:ea typeface="Aldrich"/>
              <a:cs typeface="Aldrich"/>
              <a:sym typeface="Aldrich"/>
            </a:endParaRPr>
          </a:p>
          <a:p>
            <a:pPr marL="0" lvl="0" indent="0" algn="l" rtl="0">
              <a:spcBef>
                <a:spcPts val="0"/>
              </a:spcBef>
              <a:spcAft>
                <a:spcPts val="0"/>
              </a:spcAft>
              <a:buNone/>
            </a:pPr>
            <a:endParaRPr sz="1500">
              <a:solidFill>
                <a:schemeClr val="lt1"/>
              </a:solidFill>
              <a:latin typeface="Aldrich"/>
              <a:ea typeface="Aldrich"/>
              <a:cs typeface="Aldrich"/>
              <a:sym typeface="Aldrich"/>
            </a:endParaRPr>
          </a:p>
          <a:p>
            <a:pPr marL="0" lvl="0" indent="0" algn="l" rtl="0">
              <a:spcBef>
                <a:spcPts val="0"/>
              </a:spcBef>
              <a:spcAft>
                <a:spcPts val="0"/>
              </a:spcAft>
              <a:buNone/>
            </a:pPr>
            <a:r>
              <a:rPr lang="en" sz="1500">
                <a:solidFill>
                  <a:schemeClr val="lt1"/>
                </a:solidFill>
                <a:latin typeface="Aldrich"/>
                <a:ea typeface="Aldrich"/>
                <a:cs typeface="Aldrich"/>
                <a:sym typeface="Aldrich"/>
              </a:rPr>
              <a:t>Step 3 - The algorithm passes the weighted data to the next decision tree.</a:t>
            </a:r>
            <a:endParaRPr sz="1500">
              <a:solidFill>
                <a:schemeClr val="lt1"/>
              </a:solidFill>
              <a:latin typeface="Aldrich"/>
              <a:ea typeface="Aldrich"/>
              <a:cs typeface="Aldrich"/>
              <a:sym typeface="Aldrich"/>
            </a:endParaRPr>
          </a:p>
          <a:p>
            <a:pPr marL="0" lvl="0" indent="0" algn="l" rtl="0">
              <a:spcBef>
                <a:spcPts val="0"/>
              </a:spcBef>
              <a:spcAft>
                <a:spcPts val="0"/>
              </a:spcAft>
              <a:buNone/>
            </a:pPr>
            <a:endParaRPr sz="1500">
              <a:solidFill>
                <a:schemeClr val="lt1"/>
              </a:solidFill>
              <a:latin typeface="Aldrich"/>
              <a:ea typeface="Aldrich"/>
              <a:cs typeface="Aldrich"/>
              <a:sym typeface="Aldrich"/>
            </a:endParaRPr>
          </a:p>
          <a:p>
            <a:pPr marL="0" lvl="0" indent="0" algn="l" rtl="0">
              <a:spcBef>
                <a:spcPts val="0"/>
              </a:spcBef>
              <a:spcAft>
                <a:spcPts val="0"/>
              </a:spcAft>
              <a:buNone/>
            </a:pPr>
            <a:r>
              <a:rPr lang="en" sz="1500">
                <a:solidFill>
                  <a:schemeClr val="lt1"/>
                </a:solidFill>
                <a:latin typeface="Aldrich"/>
                <a:ea typeface="Aldrich"/>
                <a:cs typeface="Aldrich"/>
                <a:sym typeface="Aldrich"/>
              </a:rPr>
              <a:t>Step 4 - The algorithm repeats steps 2 and 3 until instances of training errors are below a certain threshold.</a:t>
            </a:r>
            <a:endParaRPr sz="1500">
              <a:solidFill>
                <a:schemeClr val="accent6"/>
              </a:solidFill>
              <a:latin typeface="Aldrich"/>
              <a:ea typeface="Aldrich"/>
              <a:cs typeface="Aldrich"/>
              <a:sym typeface="Aldrich"/>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sp>
        <p:nvSpPr>
          <p:cNvPr id="2079" name="Google Shape;2079;p8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u="sng"/>
              <a:t>Diagram of Boosting </a:t>
            </a:r>
            <a:endParaRPr u="sng"/>
          </a:p>
        </p:txBody>
      </p:sp>
      <p:sp>
        <p:nvSpPr>
          <p:cNvPr id="2080" name="Google Shape;2080;p87"/>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pic>
        <p:nvPicPr>
          <p:cNvPr id="2081" name="Google Shape;2081;p87"/>
          <p:cNvPicPr preferRelativeResize="0"/>
          <p:nvPr/>
        </p:nvPicPr>
        <p:blipFill rotWithShape="1">
          <a:blip r:embed="rId3">
            <a:alphaModFix/>
          </a:blip>
          <a:srcRect l="34041" t="38403" r="12468" b="23192"/>
          <a:stretch/>
        </p:blipFill>
        <p:spPr>
          <a:xfrm>
            <a:off x="811438" y="1389749"/>
            <a:ext cx="7521125" cy="3037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8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Advantage &amp; Disadvantage </a:t>
            </a:r>
            <a:endParaRPr u="sng"/>
          </a:p>
        </p:txBody>
      </p:sp>
      <p:sp>
        <p:nvSpPr>
          <p:cNvPr id="2087" name="Google Shape;2087;p88"/>
          <p:cNvSpPr txBox="1"/>
          <p:nvPr/>
        </p:nvSpPr>
        <p:spPr>
          <a:xfrm>
            <a:off x="789225" y="1073475"/>
            <a:ext cx="74223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Advantages of a Boosting Model:</a:t>
            </a: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1. Boosting is a resilient method that curbs over-fitting easily.</a:t>
            </a: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2. Provably effective .</a:t>
            </a: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3. Versatile — can be applied to a wide variety of problems.</a:t>
            </a: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Disadvantages of a Boosting Model:</a:t>
            </a: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1. A disadvantage of boosting is that it is sensitive to outliers since every classifier is obliged to fix the errors in the predecessors. Thus, the method is too dependent on outliers.</a:t>
            </a: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2. Another disadvantage is that the method is almost impossible to scale up. This is because every estimator bases its correctness on the previous predictors, thus making the procedure difficult to streamline.</a:t>
            </a:r>
            <a:endParaRPr sz="1600" b="1">
              <a:solidFill>
                <a:schemeClr val="accent6"/>
              </a:solidFill>
              <a:latin typeface="Bai Jamjuree"/>
              <a:ea typeface="Bai Jamjuree"/>
              <a:cs typeface="Bai Jamjuree"/>
              <a:sym typeface="Bai Jamjure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p89"/>
          <p:cNvSpPr txBox="1">
            <a:spLocks noGrp="1"/>
          </p:cNvSpPr>
          <p:nvPr>
            <p:ph type="title"/>
          </p:nvPr>
        </p:nvSpPr>
        <p:spPr>
          <a:xfrm>
            <a:off x="803350" y="945612"/>
            <a:ext cx="4635900" cy="1450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Types of Boosting</a:t>
            </a:r>
            <a:endParaRPr u="sng"/>
          </a:p>
        </p:txBody>
      </p:sp>
      <p:sp>
        <p:nvSpPr>
          <p:cNvPr id="2093" name="Google Shape;2093;p89"/>
          <p:cNvSpPr txBox="1"/>
          <p:nvPr/>
        </p:nvSpPr>
        <p:spPr>
          <a:xfrm>
            <a:off x="860850" y="1289475"/>
            <a:ext cx="742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6"/>
              </a:solidFill>
            </a:endParaRPr>
          </a:p>
        </p:txBody>
      </p:sp>
      <p:sp>
        <p:nvSpPr>
          <p:cNvPr id="2094" name="Google Shape;2094;p89"/>
          <p:cNvSpPr txBox="1">
            <a:spLocks noGrp="1"/>
          </p:cNvSpPr>
          <p:nvPr>
            <p:ph type="subTitle" idx="1"/>
          </p:nvPr>
        </p:nvSpPr>
        <p:spPr>
          <a:xfrm>
            <a:off x="1963850" y="2541134"/>
            <a:ext cx="4635900" cy="13302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AutoNum type="arabicPeriod"/>
            </a:pPr>
            <a:r>
              <a:rPr lang="en" b="1"/>
              <a:t>Adaptive Boosting or Ada Boosting</a:t>
            </a:r>
            <a:endParaRPr b="1"/>
          </a:p>
          <a:p>
            <a:pPr marL="457200" lvl="0" indent="-361950" algn="l" rtl="0">
              <a:spcBef>
                <a:spcPts val="0"/>
              </a:spcBef>
              <a:spcAft>
                <a:spcPts val="0"/>
              </a:spcAft>
              <a:buSzPts val="2100"/>
              <a:buAutoNum type="arabicPeriod"/>
            </a:pPr>
            <a:r>
              <a:rPr lang="en" b="1"/>
              <a:t>Gradient Boosting</a:t>
            </a:r>
            <a:endParaRPr b="1"/>
          </a:p>
          <a:p>
            <a:pPr marL="457200" lvl="0" indent="-361950" algn="l" rtl="0">
              <a:spcBef>
                <a:spcPts val="0"/>
              </a:spcBef>
              <a:spcAft>
                <a:spcPts val="0"/>
              </a:spcAft>
              <a:buSzPts val="2100"/>
              <a:buAutoNum type="arabicPeriod"/>
            </a:pPr>
            <a:r>
              <a:rPr lang="en" b="1"/>
              <a:t>XGBoost</a:t>
            </a:r>
            <a:endParaRPr b="1"/>
          </a:p>
          <a:p>
            <a:pPr marL="0" lvl="0" indent="0" algn="l" rtl="0">
              <a:spcBef>
                <a:spcPts val="0"/>
              </a:spcBef>
              <a:spcAft>
                <a:spcPts val="0"/>
              </a:spcAft>
              <a:buNone/>
            </a:pP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9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457200" lvl="0" indent="-412750" algn="l" rtl="0">
              <a:spcBef>
                <a:spcPts val="0"/>
              </a:spcBef>
              <a:spcAft>
                <a:spcPts val="0"/>
              </a:spcAft>
              <a:buSzPts val="2900"/>
              <a:buAutoNum type="arabicPeriod"/>
            </a:pPr>
            <a:r>
              <a:rPr lang="en" u="sng"/>
              <a:t>Ada Boosting</a:t>
            </a:r>
            <a:endParaRPr u="sng"/>
          </a:p>
        </p:txBody>
      </p:sp>
      <p:sp>
        <p:nvSpPr>
          <p:cNvPr id="2100" name="Google Shape;2100;p90"/>
          <p:cNvSpPr txBox="1"/>
          <p:nvPr/>
        </p:nvSpPr>
        <p:spPr>
          <a:xfrm>
            <a:off x="715500" y="1232150"/>
            <a:ext cx="34680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AdaBoost also called Adaptive Boosting is a technique in Machine Learning used as an Ensemble Method. </a:t>
            </a: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The most common algorithm used with AdaBoost is decision trees with one level that means with Decision trees with only 1 split. </a:t>
            </a:r>
            <a:r>
              <a:rPr lang="en" sz="1600" b="1" u="sng">
                <a:solidFill>
                  <a:schemeClr val="accent6"/>
                </a:solidFill>
                <a:latin typeface="Bai Jamjuree"/>
                <a:ea typeface="Bai Jamjuree"/>
                <a:cs typeface="Bai Jamjuree"/>
                <a:sym typeface="Bai Jamjuree"/>
              </a:rPr>
              <a:t>These trees are also called Decision Stumps.</a:t>
            </a:r>
            <a:endParaRPr sz="1600" b="1" u="sng">
              <a:solidFill>
                <a:schemeClr val="accent6"/>
              </a:solidFill>
              <a:latin typeface="Bai Jamjuree"/>
              <a:ea typeface="Bai Jamjuree"/>
              <a:cs typeface="Bai Jamjuree"/>
              <a:sym typeface="Bai Jamjuree"/>
            </a:endParaRPr>
          </a:p>
        </p:txBody>
      </p:sp>
      <p:pic>
        <p:nvPicPr>
          <p:cNvPr id="2101" name="Google Shape;2101;p90"/>
          <p:cNvPicPr preferRelativeResize="0"/>
          <p:nvPr/>
        </p:nvPicPr>
        <p:blipFill rotWithShape="1">
          <a:blip r:embed="rId3">
            <a:alphaModFix/>
          </a:blip>
          <a:srcRect l="22509" t="36758" r="45139" b="16235"/>
          <a:stretch/>
        </p:blipFill>
        <p:spPr>
          <a:xfrm>
            <a:off x="5387075" y="1232150"/>
            <a:ext cx="2507213" cy="2049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91"/>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sp>
        <p:nvSpPr>
          <p:cNvPr id="2107" name="Google Shape;2107;p91"/>
          <p:cNvSpPr txBox="1"/>
          <p:nvPr/>
        </p:nvSpPr>
        <p:spPr>
          <a:xfrm>
            <a:off x="1232150" y="372500"/>
            <a:ext cx="67767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What this algorithm does is that it builds a model and gives equal weights to all the data points. It then assigns higher weights to points that are wrongly classified. Now all the points which have higher weights are given more importance in the next model. It will keep training models until and unless a lowe error is received.</a:t>
            </a:r>
            <a:endParaRPr sz="1600" b="1">
              <a:solidFill>
                <a:schemeClr val="accent6"/>
              </a:solidFill>
              <a:latin typeface="Bai Jamjuree"/>
              <a:ea typeface="Bai Jamjuree"/>
              <a:cs typeface="Bai Jamjuree"/>
              <a:sym typeface="Bai Jamjuree"/>
            </a:endParaRPr>
          </a:p>
        </p:txBody>
      </p:sp>
      <p:pic>
        <p:nvPicPr>
          <p:cNvPr id="2108" name="Google Shape;2108;p91"/>
          <p:cNvPicPr preferRelativeResize="0"/>
          <p:nvPr/>
        </p:nvPicPr>
        <p:blipFill rotWithShape="1">
          <a:blip r:embed="rId3">
            <a:alphaModFix/>
          </a:blip>
          <a:srcRect l="5641" t="31253" r="28304" b="18018"/>
          <a:stretch/>
        </p:blipFill>
        <p:spPr>
          <a:xfrm>
            <a:off x="1649238" y="2073825"/>
            <a:ext cx="5845526" cy="25252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9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700" u="sng"/>
              <a:t>When to use Ada Boosting</a:t>
            </a:r>
            <a:endParaRPr u="sng"/>
          </a:p>
        </p:txBody>
      </p:sp>
      <p:sp>
        <p:nvSpPr>
          <p:cNvPr id="2114" name="Google Shape;2114;p92"/>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sp>
        <p:nvSpPr>
          <p:cNvPr id="2115" name="Google Shape;2115;p92"/>
          <p:cNvSpPr txBox="1"/>
          <p:nvPr/>
        </p:nvSpPr>
        <p:spPr>
          <a:xfrm>
            <a:off x="715500" y="1925250"/>
            <a:ext cx="7422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6"/>
                </a:solidFill>
                <a:latin typeface="Bai Jamjuree"/>
                <a:ea typeface="Bai Jamjuree"/>
                <a:cs typeface="Bai Jamjuree"/>
                <a:sym typeface="Bai Jamjuree"/>
              </a:rPr>
              <a:t>AdaBoost minimises loss function related to any classification error and is best used with weak learners. The method was mainly designed for binary classification problems and can be utilised to boost the performance of decision trees.</a:t>
            </a:r>
            <a:endParaRPr sz="1800" b="1">
              <a:solidFill>
                <a:schemeClr val="accent6"/>
              </a:solidFill>
              <a:latin typeface="Bai Jamjuree"/>
              <a:ea typeface="Bai Jamjuree"/>
              <a:cs typeface="Bai Jamjuree"/>
              <a:sym typeface="Bai Jamjure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9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700" u="sng"/>
              <a:t>Using An Example To Explain The Algorithm</a:t>
            </a:r>
            <a:endParaRPr sz="2700" u="sng"/>
          </a:p>
          <a:p>
            <a:pPr marL="0" lvl="0" indent="0" algn="l" rtl="0">
              <a:spcBef>
                <a:spcPts val="0"/>
              </a:spcBef>
              <a:spcAft>
                <a:spcPts val="0"/>
              </a:spcAft>
              <a:buNone/>
            </a:pPr>
            <a:endParaRPr u="sng"/>
          </a:p>
        </p:txBody>
      </p:sp>
      <p:sp>
        <p:nvSpPr>
          <p:cNvPr id="2121" name="Google Shape;2121;p93"/>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sp>
        <p:nvSpPr>
          <p:cNvPr id="2122" name="Google Shape;2122;p93"/>
          <p:cNvSpPr txBox="1"/>
          <p:nvPr/>
        </p:nvSpPr>
        <p:spPr>
          <a:xfrm>
            <a:off x="608525" y="1289475"/>
            <a:ext cx="742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Step 1 – Since the target column is binary it is a classification problem. First of all these data points will be assigned some weights. Initially, all the weights will be equal.</a:t>
            </a:r>
            <a:endParaRPr b="1">
              <a:solidFill>
                <a:schemeClr val="accent6"/>
              </a:solidFill>
              <a:latin typeface="Bai Jamjuree"/>
              <a:ea typeface="Bai Jamjuree"/>
              <a:cs typeface="Bai Jamjuree"/>
              <a:sym typeface="Bai Jamjuree"/>
            </a:endParaRPr>
          </a:p>
        </p:txBody>
      </p:sp>
      <p:pic>
        <p:nvPicPr>
          <p:cNvPr id="2123" name="Google Shape;2123;p93"/>
          <p:cNvPicPr preferRelativeResize="0"/>
          <p:nvPr/>
        </p:nvPicPr>
        <p:blipFill rotWithShape="1">
          <a:blip r:embed="rId3">
            <a:alphaModFix/>
          </a:blip>
          <a:srcRect l="6677" t="34559" r="31950" b="23067"/>
          <a:stretch/>
        </p:blipFill>
        <p:spPr>
          <a:xfrm>
            <a:off x="1676300" y="2287826"/>
            <a:ext cx="5286749" cy="2053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8" name="Google Shape;2128;p94"/>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pic>
        <p:nvPicPr>
          <p:cNvPr id="2129" name="Google Shape;2129;p94" descr="formula "/>
          <p:cNvPicPr preferRelativeResize="0"/>
          <p:nvPr/>
        </p:nvPicPr>
        <p:blipFill>
          <a:blip r:embed="rId3">
            <a:alphaModFix/>
          </a:blip>
          <a:stretch>
            <a:fillRect/>
          </a:stretch>
        </p:blipFill>
        <p:spPr>
          <a:xfrm>
            <a:off x="2545075" y="1556500"/>
            <a:ext cx="3876675" cy="657225"/>
          </a:xfrm>
          <a:prstGeom prst="rect">
            <a:avLst/>
          </a:prstGeom>
          <a:noFill/>
          <a:ln>
            <a:noFill/>
          </a:ln>
        </p:spPr>
      </p:pic>
      <p:sp>
        <p:nvSpPr>
          <p:cNvPr id="2130" name="Google Shape;2130;p94"/>
          <p:cNvSpPr txBox="1"/>
          <p:nvPr/>
        </p:nvSpPr>
        <p:spPr>
          <a:xfrm>
            <a:off x="1002900" y="491075"/>
            <a:ext cx="7077600" cy="3000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500" b="1">
                <a:solidFill>
                  <a:schemeClr val="accent6"/>
                </a:solidFill>
                <a:latin typeface="Bai Jamjuree"/>
                <a:ea typeface="Bai Jamjuree"/>
                <a:cs typeface="Bai Jamjuree"/>
                <a:sym typeface="Bai Jamjuree"/>
              </a:rPr>
              <a:t>The formula to calculate the sample weights is:</a:t>
            </a:r>
            <a:endParaRPr sz="1500" b="1">
              <a:solidFill>
                <a:schemeClr val="accent6"/>
              </a:solidFill>
              <a:latin typeface="Bai Jamjuree"/>
              <a:ea typeface="Bai Jamjuree"/>
              <a:cs typeface="Bai Jamjuree"/>
              <a:sym typeface="Bai Jamjuree"/>
            </a:endParaRPr>
          </a:p>
          <a:p>
            <a:pPr marL="0" lvl="0" indent="0" algn="l" rtl="0">
              <a:lnSpc>
                <a:spcPct val="100000"/>
              </a:lnSpc>
              <a:spcBef>
                <a:spcPts val="1200"/>
              </a:spcBef>
              <a:spcAft>
                <a:spcPts val="0"/>
              </a:spcAft>
              <a:buNone/>
            </a:pPr>
            <a:r>
              <a:rPr lang="en" sz="1500" b="1">
                <a:solidFill>
                  <a:schemeClr val="accent6"/>
                </a:solidFill>
                <a:latin typeface="Bai Jamjuree"/>
                <a:ea typeface="Bai Jamjuree"/>
                <a:cs typeface="Bai Jamjuree"/>
                <a:sym typeface="Bai Jamjuree"/>
              </a:rPr>
              <a:t>Where N is the total number of datapoints</a:t>
            </a:r>
            <a:endParaRPr sz="1500" b="1">
              <a:solidFill>
                <a:schemeClr val="accent6"/>
              </a:solidFill>
              <a:latin typeface="Bai Jamjuree"/>
              <a:ea typeface="Bai Jamjuree"/>
              <a:cs typeface="Bai Jamjuree"/>
              <a:sym typeface="Bai Jamjuree"/>
            </a:endParaRPr>
          </a:p>
          <a:p>
            <a:pPr marL="0" lvl="0" indent="0" algn="l" rtl="0">
              <a:lnSpc>
                <a:spcPct val="100000"/>
              </a:lnSpc>
              <a:spcBef>
                <a:spcPts val="1200"/>
              </a:spcBef>
              <a:spcAft>
                <a:spcPts val="0"/>
              </a:spcAft>
              <a:buNone/>
            </a:pPr>
            <a:endParaRPr sz="1500" b="1">
              <a:solidFill>
                <a:schemeClr val="accent6"/>
              </a:solidFill>
              <a:latin typeface="Bai Jamjuree"/>
              <a:ea typeface="Bai Jamjuree"/>
              <a:cs typeface="Bai Jamjuree"/>
              <a:sym typeface="Bai Jamjuree"/>
            </a:endParaRPr>
          </a:p>
          <a:p>
            <a:pPr marL="0" lvl="0" indent="0" algn="l" rtl="0">
              <a:lnSpc>
                <a:spcPct val="100000"/>
              </a:lnSpc>
              <a:spcBef>
                <a:spcPts val="1200"/>
              </a:spcBef>
              <a:spcAft>
                <a:spcPts val="0"/>
              </a:spcAft>
              <a:buNone/>
            </a:pPr>
            <a:endParaRPr sz="1500" b="1">
              <a:solidFill>
                <a:schemeClr val="accent6"/>
              </a:solidFill>
              <a:latin typeface="Bai Jamjuree"/>
              <a:ea typeface="Bai Jamjuree"/>
              <a:cs typeface="Bai Jamjuree"/>
              <a:sym typeface="Bai Jamjuree"/>
            </a:endParaRPr>
          </a:p>
          <a:p>
            <a:pPr marL="0" lvl="0" indent="0" algn="l" rtl="0">
              <a:lnSpc>
                <a:spcPct val="100000"/>
              </a:lnSpc>
              <a:spcBef>
                <a:spcPts val="1200"/>
              </a:spcBef>
              <a:spcAft>
                <a:spcPts val="1200"/>
              </a:spcAft>
              <a:buNone/>
            </a:pPr>
            <a:r>
              <a:rPr lang="en" sz="1500" b="1">
                <a:solidFill>
                  <a:schemeClr val="accent6"/>
                </a:solidFill>
                <a:latin typeface="Bai Jamjuree"/>
                <a:ea typeface="Bai Jamjuree"/>
                <a:cs typeface="Bai Jamjuree"/>
                <a:sym typeface="Bai Jamjuree"/>
              </a:rPr>
              <a:t>Here since we have 5 data points so the sample weights assigned will be 1/5.</a:t>
            </a:r>
            <a:endParaRPr sz="1500" b="1">
              <a:solidFill>
                <a:schemeClr val="accent6"/>
              </a:solidFill>
              <a:latin typeface="Bai Jamjuree"/>
              <a:ea typeface="Bai Jamjuree"/>
              <a:cs typeface="Bai Jamjuree"/>
              <a:sym typeface="Bai Jamjuree"/>
            </a:endParaRPr>
          </a:p>
        </p:txBody>
      </p:sp>
      <p:sp>
        <p:nvSpPr>
          <p:cNvPr id="2131" name="Google Shape;2131;p94"/>
          <p:cNvSpPr txBox="1"/>
          <p:nvPr/>
        </p:nvSpPr>
        <p:spPr>
          <a:xfrm>
            <a:off x="959838" y="3209325"/>
            <a:ext cx="71637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Step 2 – We start by seeing how well “Gender” classifies the samples and will see how the variables (Age, Income) classifies the samples.</a:t>
            </a: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We’ll create a decision stump for each of the features and then calculate the</a:t>
            </a:r>
            <a:r>
              <a:rPr lang="en" b="1" i="1" u="sng">
                <a:solidFill>
                  <a:schemeClr val="accent6"/>
                </a:solidFill>
                <a:latin typeface="Bai Jamjuree"/>
                <a:ea typeface="Bai Jamjuree"/>
                <a:cs typeface="Bai Jamjuree"/>
                <a:sym typeface="Bai Jamjuree"/>
              </a:rPr>
              <a:t> Gini Index of each tree</a:t>
            </a:r>
            <a:r>
              <a:rPr lang="en" b="1">
                <a:solidFill>
                  <a:schemeClr val="accent6"/>
                </a:solidFill>
                <a:latin typeface="Bai Jamjuree"/>
                <a:ea typeface="Bai Jamjuree"/>
                <a:cs typeface="Bai Jamjuree"/>
                <a:sym typeface="Bai Jamjuree"/>
              </a:rPr>
              <a:t>. The tree with the lowest Gini Index will be our first stump.</a:t>
            </a: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Let’s say Gender has the lowest gini index so it will be our first stump.</a:t>
            </a:r>
            <a:endParaRPr b="1">
              <a:solidFill>
                <a:schemeClr val="accent6"/>
              </a:solidFill>
              <a:latin typeface="Bai Jamjuree"/>
              <a:ea typeface="Bai Jamjuree"/>
              <a:cs typeface="Bai Jamjuree"/>
              <a:sym typeface="Bai Jamjure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6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Ensemble Learning </a:t>
            </a:r>
            <a:endParaRPr u="sng"/>
          </a:p>
        </p:txBody>
      </p:sp>
      <p:sp>
        <p:nvSpPr>
          <p:cNvPr id="1947" name="Google Shape;1947;p68"/>
          <p:cNvSpPr txBox="1"/>
          <p:nvPr/>
        </p:nvSpPr>
        <p:spPr>
          <a:xfrm>
            <a:off x="860850" y="1289475"/>
            <a:ext cx="7422300" cy="324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accent6"/>
                </a:solidFill>
                <a:latin typeface="Bai Jamjuree Medium"/>
                <a:ea typeface="Bai Jamjuree Medium"/>
                <a:cs typeface="Bai Jamjuree Medium"/>
                <a:sym typeface="Bai Jamjuree Medium"/>
              </a:rPr>
              <a:t>We regularly come across many game shows on television and noticed an option of “Audience Poll”. Most of the time a contestant goes with the option which has the highest vote from the audience and most of the time they win. We can generalize this in real life as well where taking opinions from a majority of people is much more preferred than the opinion of a single person.</a:t>
            </a:r>
            <a:endParaRPr sz="15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600" u="sng">
                <a:solidFill>
                  <a:schemeClr val="accent6"/>
                </a:solidFill>
                <a:latin typeface="Bai Jamjuree Medium"/>
                <a:ea typeface="Bai Jamjuree Medium"/>
                <a:cs typeface="Bai Jamjuree Medium"/>
                <a:sym typeface="Bai Jamjuree Medium"/>
              </a:rPr>
              <a:t>The Ensemble technique has a similar underlying idea where we aggregate predictions from a group of predictors, which may be classifiers or regressors, and most of the time the prediction is better than the one obtained using a single predictor.</a:t>
            </a:r>
            <a:endParaRPr sz="1600" u="sng">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95"/>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pic>
        <p:nvPicPr>
          <p:cNvPr id="2137" name="Google Shape;2137;p95"/>
          <p:cNvPicPr preferRelativeResize="0"/>
          <p:nvPr/>
        </p:nvPicPr>
        <p:blipFill rotWithShape="1">
          <a:blip r:embed="rId3">
            <a:alphaModFix/>
          </a:blip>
          <a:srcRect l="25294" t="51371" r="49245" b="33083"/>
          <a:stretch/>
        </p:blipFill>
        <p:spPr>
          <a:xfrm>
            <a:off x="4040302" y="1860949"/>
            <a:ext cx="3467198" cy="1190751"/>
          </a:xfrm>
          <a:prstGeom prst="rect">
            <a:avLst/>
          </a:prstGeom>
          <a:noFill/>
          <a:ln>
            <a:noFill/>
          </a:ln>
        </p:spPr>
      </p:pic>
      <p:sp>
        <p:nvSpPr>
          <p:cNvPr id="2138" name="Google Shape;2138;p95"/>
          <p:cNvSpPr txBox="1"/>
          <p:nvPr/>
        </p:nvSpPr>
        <p:spPr>
          <a:xfrm>
            <a:off x="458475" y="659075"/>
            <a:ext cx="67911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Bai Jamjuree"/>
                <a:ea typeface="Bai Jamjuree"/>
                <a:cs typeface="Bai Jamjuree"/>
                <a:sym typeface="Bai Jamjuree"/>
              </a:rPr>
              <a:t>Step 3 – Here we’ll calculate the “Amount of Say” or “Importance” or “Influence” for this classifier in classifying the data points using this formula:</a:t>
            </a:r>
            <a:endParaRPr sz="1500" b="1">
              <a:solidFill>
                <a:schemeClr val="accent6"/>
              </a:solidFill>
              <a:latin typeface="Bai Jamjuree"/>
              <a:ea typeface="Bai Jamjuree"/>
              <a:cs typeface="Bai Jamjuree"/>
              <a:sym typeface="Bai Jamjuree"/>
            </a:endParaRPr>
          </a:p>
        </p:txBody>
      </p:sp>
      <p:sp>
        <p:nvSpPr>
          <p:cNvPr id="2139" name="Google Shape;2139;p95"/>
          <p:cNvSpPr txBox="1"/>
          <p:nvPr/>
        </p:nvSpPr>
        <p:spPr>
          <a:xfrm>
            <a:off x="587400" y="1860950"/>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The total error is nothing, but the summation of all the sample weights of misclassified data points.</a:t>
            </a:r>
            <a:endParaRPr b="1">
              <a:solidFill>
                <a:schemeClr val="accent6"/>
              </a:solidFill>
              <a:latin typeface="Bai Jamjuree"/>
              <a:ea typeface="Bai Jamjuree"/>
              <a:cs typeface="Bai Jamjuree"/>
              <a:sym typeface="Bai Jamjuree"/>
            </a:endParaRPr>
          </a:p>
        </p:txBody>
      </p:sp>
      <p:pic>
        <p:nvPicPr>
          <p:cNvPr id="2140" name="Google Shape;2140;p95"/>
          <p:cNvPicPr preferRelativeResize="0"/>
          <p:nvPr/>
        </p:nvPicPr>
        <p:blipFill rotWithShape="1">
          <a:blip r:embed="rId4">
            <a:alphaModFix/>
          </a:blip>
          <a:srcRect l="8914" t="44254" r="29736" b="42558"/>
          <a:stretch/>
        </p:blipFill>
        <p:spPr>
          <a:xfrm>
            <a:off x="1131875" y="3639125"/>
            <a:ext cx="6280526" cy="759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96"/>
          <p:cNvSpPr txBox="1"/>
          <p:nvPr/>
        </p:nvSpPr>
        <p:spPr>
          <a:xfrm>
            <a:off x="1246475" y="472800"/>
            <a:ext cx="5730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Step 4 - After finding the importance of the classifier and total error we need to finally update the weights and for this, we use the following formula:</a:t>
            </a:r>
            <a:endParaRPr b="1">
              <a:solidFill>
                <a:schemeClr val="accent6"/>
              </a:solidFill>
              <a:latin typeface="Bai Jamjuree"/>
              <a:ea typeface="Bai Jamjuree"/>
              <a:cs typeface="Bai Jamjuree"/>
              <a:sym typeface="Bai Jamjuree"/>
            </a:endParaRPr>
          </a:p>
        </p:txBody>
      </p:sp>
      <p:pic>
        <p:nvPicPr>
          <p:cNvPr id="2146" name="Google Shape;2146;p96"/>
          <p:cNvPicPr preferRelativeResize="0"/>
          <p:nvPr/>
        </p:nvPicPr>
        <p:blipFill rotWithShape="1">
          <a:blip r:embed="rId3">
            <a:alphaModFix/>
          </a:blip>
          <a:srcRect l="5786" t="54858" r="32198" b="33386"/>
          <a:stretch/>
        </p:blipFill>
        <p:spPr>
          <a:xfrm>
            <a:off x="1017225" y="1805249"/>
            <a:ext cx="6853502" cy="730674"/>
          </a:xfrm>
          <a:prstGeom prst="rect">
            <a:avLst/>
          </a:prstGeom>
          <a:noFill/>
          <a:ln>
            <a:noFill/>
          </a:ln>
        </p:spPr>
      </p:pic>
      <p:pic>
        <p:nvPicPr>
          <p:cNvPr id="2147" name="Google Shape;2147;p96"/>
          <p:cNvPicPr preferRelativeResize="0"/>
          <p:nvPr/>
        </p:nvPicPr>
        <p:blipFill rotWithShape="1">
          <a:blip r:embed="rId4">
            <a:alphaModFix/>
          </a:blip>
          <a:srcRect l="2578" t="43157" r="31976" b="12045"/>
          <a:stretch/>
        </p:blipFill>
        <p:spPr>
          <a:xfrm>
            <a:off x="1533025" y="2830549"/>
            <a:ext cx="4556074" cy="1754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pic>
        <p:nvPicPr>
          <p:cNvPr id="2152" name="Google Shape;2152;p97"/>
          <p:cNvPicPr preferRelativeResize="0"/>
          <p:nvPr/>
        </p:nvPicPr>
        <p:blipFill rotWithShape="1">
          <a:blip r:embed="rId3">
            <a:alphaModFix/>
          </a:blip>
          <a:srcRect l="6225" t="36526" r="30319" b="16098"/>
          <a:stretch/>
        </p:blipFill>
        <p:spPr>
          <a:xfrm>
            <a:off x="1232150" y="767125"/>
            <a:ext cx="6361325" cy="2671426"/>
          </a:xfrm>
          <a:prstGeom prst="rect">
            <a:avLst/>
          </a:prstGeom>
          <a:noFill/>
          <a:ln>
            <a:noFill/>
          </a:ln>
        </p:spPr>
      </p:pic>
      <p:sp>
        <p:nvSpPr>
          <p:cNvPr id="2153" name="Google Shape;2153;p97"/>
          <p:cNvSpPr txBox="1"/>
          <p:nvPr/>
        </p:nvSpPr>
        <p:spPr>
          <a:xfrm>
            <a:off x="1262400" y="3667775"/>
            <a:ext cx="6619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Bai Jamjuree"/>
                <a:ea typeface="Bai Jamjuree"/>
                <a:cs typeface="Bai Jamjuree"/>
                <a:sym typeface="Bai Jamjuree"/>
              </a:rPr>
              <a:t>We know that the total sum of the sample weights must be equal to 1 but here if we sum up all the new sample weights, we will get 0.8004. </a:t>
            </a:r>
            <a:endParaRPr sz="1500" b="1">
              <a:solidFill>
                <a:schemeClr val="accent6"/>
              </a:solidFill>
              <a:latin typeface="Bai Jamjuree"/>
              <a:ea typeface="Bai Jamjuree"/>
              <a:cs typeface="Bai Jamjuree"/>
              <a:sym typeface="Bai Jamjure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sp>
        <p:nvSpPr>
          <p:cNvPr id="2158" name="Google Shape;2158;p98"/>
          <p:cNvSpPr txBox="1"/>
          <p:nvPr/>
        </p:nvSpPr>
        <p:spPr>
          <a:xfrm>
            <a:off x="616075" y="601725"/>
            <a:ext cx="7249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To bring this sum equal to 1 we will normalize these weights by dividing all the weights by the total sum of updated weights that is 0.8004. So, after normalizing the sample weights we get this dataset and now the sum is equal to 1.</a:t>
            </a:r>
            <a:endParaRPr b="1">
              <a:solidFill>
                <a:schemeClr val="accent6"/>
              </a:solidFill>
              <a:latin typeface="Bai Jamjuree"/>
              <a:ea typeface="Bai Jamjuree"/>
              <a:cs typeface="Bai Jamjuree"/>
              <a:sym typeface="Bai Jamjuree"/>
            </a:endParaRPr>
          </a:p>
        </p:txBody>
      </p:sp>
      <p:pic>
        <p:nvPicPr>
          <p:cNvPr id="2159" name="Google Shape;2159;p98"/>
          <p:cNvPicPr preferRelativeResize="0"/>
          <p:nvPr/>
        </p:nvPicPr>
        <p:blipFill rotWithShape="1">
          <a:blip r:embed="rId3">
            <a:alphaModFix/>
          </a:blip>
          <a:srcRect l="4103" t="34220" r="27511" b="13615"/>
          <a:stretch/>
        </p:blipFill>
        <p:spPr>
          <a:xfrm>
            <a:off x="931275" y="1728800"/>
            <a:ext cx="5587627" cy="23974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99"/>
          <p:cNvSpPr txBox="1"/>
          <p:nvPr/>
        </p:nvSpPr>
        <p:spPr>
          <a:xfrm>
            <a:off x="759325" y="472800"/>
            <a:ext cx="7493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Step 5 – Now we need to make a new dataset to see if the errors decreased or not. For this we will remove the “sample weights” and “new sample weights” column and then based on the “new sample weights” we will divide our data points into buckets.</a:t>
            </a:r>
            <a:endParaRPr b="1">
              <a:solidFill>
                <a:schemeClr val="accent6"/>
              </a:solidFill>
              <a:latin typeface="Bai Jamjuree"/>
              <a:ea typeface="Bai Jamjuree"/>
              <a:cs typeface="Bai Jamjuree"/>
              <a:sym typeface="Bai Jamjuree"/>
            </a:endParaRPr>
          </a:p>
        </p:txBody>
      </p:sp>
      <p:pic>
        <p:nvPicPr>
          <p:cNvPr id="2165" name="Google Shape;2165;p99"/>
          <p:cNvPicPr preferRelativeResize="0"/>
          <p:nvPr/>
        </p:nvPicPr>
        <p:blipFill rotWithShape="1">
          <a:blip r:embed="rId3">
            <a:alphaModFix/>
          </a:blip>
          <a:srcRect l="3960" t="31751" r="27640" b="17175"/>
          <a:stretch/>
        </p:blipFill>
        <p:spPr>
          <a:xfrm>
            <a:off x="1303775" y="1728725"/>
            <a:ext cx="6117749" cy="2569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100"/>
          <p:cNvSpPr txBox="1"/>
          <p:nvPr/>
        </p:nvSpPr>
        <p:spPr>
          <a:xfrm>
            <a:off x="859650" y="315200"/>
            <a:ext cx="72642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Step 6 – Now what the algorithm does is selects random numbers from 0-1. Since incorrectly classified records have higher sample weights, the probability to select those records is very high.</a:t>
            </a: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Suppose the 5 random numbers our algorithm take is 0.38,0.26,0.98,0.40,0.55.</a:t>
            </a: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Now we will see where these random numbers fall in the bucket and according to it, we’ll make our new dataset shown below.</a:t>
            </a:r>
            <a:endParaRPr b="1">
              <a:solidFill>
                <a:schemeClr val="accent6"/>
              </a:solidFill>
              <a:latin typeface="Bai Jamjuree"/>
              <a:ea typeface="Bai Jamjuree"/>
              <a:cs typeface="Bai Jamjuree"/>
              <a:sym typeface="Bai Jamjuree"/>
            </a:endParaRPr>
          </a:p>
        </p:txBody>
      </p:sp>
      <p:pic>
        <p:nvPicPr>
          <p:cNvPr id="2171" name="Google Shape;2171;p100"/>
          <p:cNvPicPr preferRelativeResize="0"/>
          <p:nvPr/>
        </p:nvPicPr>
        <p:blipFill rotWithShape="1">
          <a:blip r:embed="rId3">
            <a:alphaModFix/>
          </a:blip>
          <a:srcRect l="4662" t="38058" r="27856" b="11319"/>
          <a:stretch/>
        </p:blipFill>
        <p:spPr>
          <a:xfrm>
            <a:off x="1404050" y="2294250"/>
            <a:ext cx="5530349" cy="2333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101"/>
          <p:cNvSpPr txBox="1"/>
          <p:nvPr/>
        </p:nvSpPr>
        <p:spPr>
          <a:xfrm>
            <a:off x="587425" y="386100"/>
            <a:ext cx="77082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This comes out to be our new dataset and we see the datapoint which was wrongly classified has been selected 3 times because it has a higher weight.</a:t>
            </a: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Step 7 – Now this act as our new dataset and we need to repeat all the above steps i.e.</a:t>
            </a:r>
            <a:endParaRPr sz="1600" b="1">
              <a:solidFill>
                <a:schemeClr val="accent6"/>
              </a:solidFill>
              <a:latin typeface="Bai Jamjuree"/>
              <a:ea typeface="Bai Jamjuree"/>
              <a:cs typeface="Bai Jamjuree"/>
              <a:sym typeface="Bai Jamjuree"/>
            </a:endParaRPr>
          </a:p>
          <a:p>
            <a:pPr marL="457200" lvl="0" indent="-330200" algn="l" rtl="0">
              <a:spcBef>
                <a:spcPts val="0"/>
              </a:spcBef>
              <a:spcAft>
                <a:spcPts val="0"/>
              </a:spcAft>
              <a:buClr>
                <a:schemeClr val="accent6"/>
              </a:buClr>
              <a:buSzPts val="1600"/>
              <a:buFont typeface="Bai Jamjuree"/>
              <a:buAutoNum type="arabicPeriod"/>
            </a:pPr>
            <a:r>
              <a:rPr lang="en" sz="1600" b="1">
                <a:solidFill>
                  <a:schemeClr val="accent6"/>
                </a:solidFill>
                <a:latin typeface="Bai Jamjuree"/>
                <a:ea typeface="Bai Jamjuree"/>
                <a:cs typeface="Bai Jamjuree"/>
                <a:sym typeface="Bai Jamjuree"/>
              </a:rPr>
              <a:t> Assign equal weights to all the data points.</a:t>
            </a:r>
            <a:endParaRPr sz="1600" b="1">
              <a:solidFill>
                <a:schemeClr val="accent6"/>
              </a:solidFill>
              <a:latin typeface="Bai Jamjuree"/>
              <a:ea typeface="Bai Jamjuree"/>
              <a:cs typeface="Bai Jamjuree"/>
              <a:sym typeface="Bai Jamjuree"/>
            </a:endParaRPr>
          </a:p>
          <a:p>
            <a:pPr marL="457200" lvl="0" indent="-330200" algn="l" rtl="0">
              <a:spcBef>
                <a:spcPts val="0"/>
              </a:spcBef>
              <a:spcAft>
                <a:spcPts val="0"/>
              </a:spcAft>
              <a:buClr>
                <a:schemeClr val="accent6"/>
              </a:buClr>
              <a:buSzPts val="1600"/>
              <a:buFont typeface="Bai Jamjuree"/>
              <a:buAutoNum type="arabicPeriod"/>
            </a:pPr>
            <a:r>
              <a:rPr lang="en" sz="1600" b="1">
                <a:solidFill>
                  <a:schemeClr val="accent6"/>
                </a:solidFill>
                <a:latin typeface="Bai Jamjuree"/>
                <a:ea typeface="Bai Jamjuree"/>
                <a:cs typeface="Bai Jamjuree"/>
                <a:sym typeface="Bai Jamjuree"/>
              </a:rPr>
              <a:t>Find the stump that does the best job classifying the new collection of samples by finding their Gini Index and selecting the one with the lowest Gini index.</a:t>
            </a:r>
            <a:endParaRPr sz="1600" b="1">
              <a:solidFill>
                <a:schemeClr val="accent6"/>
              </a:solidFill>
              <a:latin typeface="Bai Jamjuree"/>
              <a:ea typeface="Bai Jamjuree"/>
              <a:cs typeface="Bai Jamjuree"/>
              <a:sym typeface="Bai Jamjuree"/>
            </a:endParaRPr>
          </a:p>
          <a:p>
            <a:pPr marL="457200" lvl="0" indent="-330200" algn="l" rtl="0">
              <a:spcBef>
                <a:spcPts val="0"/>
              </a:spcBef>
              <a:spcAft>
                <a:spcPts val="0"/>
              </a:spcAft>
              <a:buClr>
                <a:schemeClr val="accent6"/>
              </a:buClr>
              <a:buSzPts val="1600"/>
              <a:buFont typeface="Bai Jamjuree"/>
              <a:buAutoNum type="arabicPeriod"/>
            </a:pPr>
            <a:r>
              <a:rPr lang="en" sz="1600" b="1">
                <a:solidFill>
                  <a:schemeClr val="accent6"/>
                </a:solidFill>
                <a:latin typeface="Bai Jamjuree"/>
                <a:ea typeface="Bai Jamjuree"/>
                <a:cs typeface="Bai Jamjuree"/>
                <a:sym typeface="Bai Jamjuree"/>
              </a:rPr>
              <a:t>Calculate the “Amount of Say” and “Total error” to update the previous sample weights.</a:t>
            </a:r>
            <a:endParaRPr sz="1600" b="1">
              <a:solidFill>
                <a:schemeClr val="accent6"/>
              </a:solidFill>
              <a:latin typeface="Bai Jamjuree"/>
              <a:ea typeface="Bai Jamjuree"/>
              <a:cs typeface="Bai Jamjuree"/>
              <a:sym typeface="Bai Jamjuree"/>
            </a:endParaRPr>
          </a:p>
          <a:p>
            <a:pPr marL="457200" lvl="0" indent="-330200" algn="l" rtl="0">
              <a:spcBef>
                <a:spcPts val="0"/>
              </a:spcBef>
              <a:spcAft>
                <a:spcPts val="0"/>
              </a:spcAft>
              <a:buClr>
                <a:schemeClr val="accent6"/>
              </a:buClr>
              <a:buSzPts val="1600"/>
              <a:buFont typeface="Bai Jamjuree"/>
              <a:buAutoNum type="arabicPeriod"/>
            </a:pPr>
            <a:r>
              <a:rPr lang="en" sz="1600" b="1">
                <a:solidFill>
                  <a:schemeClr val="accent6"/>
                </a:solidFill>
                <a:latin typeface="Bai Jamjuree"/>
                <a:ea typeface="Bai Jamjuree"/>
                <a:cs typeface="Bai Jamjuree"/>
                <a:sym typeface="Bai Jamjuree"/>
              </a:rPr>
              <a:t> Normalize the new sample weights.</a:t>
            </a: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Iterate through these steps until and unless a low training error is achieved.</a:t>
            </a: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Suppose with respect to our dataset we have constructed 3 decision trees (DT1, DT2, DT3) in a sequential manner. If we send our test data now it will pass through all the decision trees and finally, we will see which class has the majority, and based on that we will do predictions</a:t>
            </a:r>
            <a:endParaRPr sz="16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for our test dataset.</a:t>
            </a:r>
            <a:endParaRPr sz="1600" b="1">
              <a:solidFill>
                <a:schemeClr val="accent6"/>
              </a:solidFill>
              <a:latin typeface="Bai Jamjuree"/>
              <a:ea typeface="Bai Jamjuree"/>
              <a:cs typeface="Bai Jamjuree"/>
              <a:sym typeface="Bai Jamjure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p102"/>
          <p:cNvSpPr txBox="1"/>
          <p:nvPr/>
        </p:nvSpPr>
        <p:spPr>
          <a:xfrm>
            <a:off x="1303800" y="1017250"/>
            <a:ext cx="6003300" cy="2852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1600" b="1">
              <a:solidFill>
                <a:schemeClr val="accent6"/>
              </a:solidFill>
              <a:latin typeface="Bai Jamjuree"/>
              <a:ea typeface="Bai Jamjuree"/>
              <a:cs typeface="Bai Jamjuree"/>
              <a:sym typeface="Bai Jamjuree"/>
            </a:endParaRPr>
          </a:p>
          <a:p>
            <a:pPr marL="0" lvl="0" indent="0" algn="l" rtl="0">
              <a:lnSpc>
                <a:spcPct val="100000"/>
              </a:lnSpc>
              <a:spcBef>
                <a:spcPts val="400"/>
              </a:spcBef>
              <a:spcAft>
                <a:spcPts val="0"/>
              </a:spcAft>
              <a:buNone/>
            </a:pPr>
            <a:r>
              <a:rPr lang="en" sz="1600" b="1">
                <a:solidFill>
                  <a:schemeClr val="accent6"/>
                </a:solidFill>
                <a:latin typeface="Bai Jamjuree"/>
                <a:ea typeface="Bai Jamjuree"/>
                <a:cs typeface="Bai Jamjuree"/>
                <a:sym typeface="Bai Jamjuree"/>
              </a:rPr>
              <a:t>Coming to the advantages, Adaboost is less prone to overfitting as the input parameters are not jointly optimized. The accuracy of weak classifiers can be improved by using Adaboost. Nowadays, Adaboost is being used to classify text and images rather than binary classification problems.</a:t>
            </a:r>
            <a:endParaRPr sz="1600" b="1">
              <a:solidFill>
                <a:schemeClr val="accent6"/>
              </a:solidFill>
              <a:latin typeface="Bai Jamjuree"/>
              <a:ea typeface="Bai Jamjuree"/>
              <a:cs typeface="Bai Jamjuree"/>
              <a:sym typeface="Bai Jamjuree"/>
            </a:endParaRPr>
          </a:p>
          <a:p>
            <a:pPr marL="0" lvl="0" indent="0" algn="l" rtl="0">
              <a:lnSpc>
                <a:spcPct val="100000"/>
              </a:lnSpc>
              <a:spcBef>
                <a:spcPts val="1200"/>
              </a:spcBef>
              <a:spcAft>
                <a:spcPts val="1200"/>
              </a:spcAft>
              <a:buNone/>
            </a:pPr>
            <a:r>
              <a:rPr lang="en" sz="1600" b="1">
                <a:solidFill>
                  <a:schemeClr val="accent6"/>
                </a:solidFill>
                <a:latin typeface="Bai Jamjuree"/>
                <a:ea typeface="Bai Jamjuree"/>
                <a:cs typeface="Bai Jamjuree"/>
                <a:sym typeface="Bai Jamjuree"/>
              </a:rPr>
              <a:t>The main disadvantage of Adaboost is that it needs a quality dataset. Noisy data and outliers have to be avoided before adopting an Adaboost algorithm.</a:t>
            </a:r>
            <a:endParaRPr sz="1600" b="1">
              <a:solidFill>
                <a:schemeClr val="accent6"/>
              </a:solidFill>
              <a:latin typeface="Bai Jamjuree"/>
              <a:ea typeface="Bai Jamjuree"/>
              <a:cs typeface="Bai Jamjuree"/>
              <a:sym typeface="Bai Jamjuree"/>
            </a:endParaRPr>
          </a:p>
        </p:txBody>
      </p:sp>
      <p:sp>
        <p:nvSpPr>
          <p:cNvPr id="2182" name="Google Shape;2182;p10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u="sng"/>
              <a:t>Advantage &amp; Disadvantage </a:t>
            </a:r>
            <a:endParaRPr u="sng"/>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0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2. Gradient Boosting</a:t>
            </a:r>
            <a:endParaRPr u="sng"/>
          </a:p>
        </p:txBody>
      </p:sp>
      <p:sp>
        <p:nvSpPr>
          <p:cNvPr id="2188" name="Google Shape;2188;p103"/>
          <p:cNvSpPr txBox="1"/>
          <p:nvPr/>
        </p:nvSpPr>
        <p:spPr>
          <a:xfrm>
            <a:off x="606000" y="1060225"/>
            <a:ext cx="7822500" cy="3263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900">
                <a:solidFill>
                  <a:schemeClr val="accent6"/>
                </a:solidFill>
                <a:latin typeface="Bai Jamjuree Medium"/>
                <a:ea typeface="Bai Jamjuree Medium"/>
                <a:cs typeface="Bai Jamjuree Medium"/>
                <a:sym typeface="Bai Jamjuree Medium"/>
              </a:rPr>
              <a:t>Gradient Boosting (GB) is similar to AdaBoost, it is also a sequential training technique. The difference between AdaBoost and GB is that GB does not give incorrectly classified items more weight. Instead, GB software </a:t>
            </a:r>
            <a:r>
              <a:rPr lang="en" sz="1900" u="sng">
                <a:solidFill>
                  <a:schemeClr val="accent6"/>
                </a:solidFill>
                <a:latin typeface="Bai Jamjuree Medium"/>
                <a:ea typeface="Bai Jamjuree Medium"/>
                <a:cs typeface="Bai Jamjuree Medium"/>
                <a:sym typeface="Bai Jamjuree Medium"/>
              </a:rPr>
              <a:t>optimizes the loss function</a:t>
            </a:r>
            <a:r>
              <a:rPr lang="en" sz="1900">
                <a:solidFill>
                  <a:schemeClr val="accent6"/>
                </a:solidFill>
                <a:latin typeface="Bai Jamjuree Medium"/>
                <a:ea typeface="Bai Jamjuree Medium"/>
                <a:cs typeface="Bai Jamjuree Medium"/>
                <a:sym typeface="Bai Jamjuree Medium"/>
              </a:rPr>
              <a:t> by generating base learners sequentially so that the present base learner is always more effective than the previous one. This method attempts to generate accurate results initially instead of correcting errors throughout the process, like AdaBoost. For this reason, GB software can lead to more accurate results. </a:t>
            </a:r>
            <a:endParaRPr sz="1900">
              <a:solidFill>
                <a:schemeClr val="accent6"/>
              </a:solidFill>
              <a:latin typeface="Bai Jamjuree Medium"/>
              <a:ea typeface="Bai Jamjuree Medium"/>
              <a:cs typeface="Bai Jamjuree Medium"/>
              <a:sym typeface="Bai Jamjuree Medium"/>
            </a:endParaRPr>
          </a:p>
          <a:p>
            <a:pPr marL="0" lvl="0" indent="0" algn="l" rtl="0">
              <a:lnSpc>
                <a:spcPct val="100000"/>
              </a:lnSpc>
              <a:spcBef>
                <a:spcPts val="1200"/>
              </a:spcBef>
              <a:spcAft>
                <a:spcPts val="1200"/>
              </a:spcAft>
              <a:buNone/>
            </a:pPr>
            <a:endParaRPr sz="1900">
              <a:solidFill>
                <a:schemeClr val="accent6"/>
              </a:solidFill>
              <a:latin typeface="Bai Jamjuree Medium"/>
              <a:ea typeface="Bai Jamjuree Medium"/>
              <a:cs typeface="Bai Jamjuree Medium"/>
              <a:sym typeface="Bai Jamjuree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104"/>
          <p:cNvSpPr txBox="1"/>
          <p:nvPr/>
        </p:nvSpPr>
        <p:spPr>
          <a:xfrm>
            <a:off x="660750" y="730700"/>
            <a:ext cx="7822500" cy="310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Bai Jamjuree Medium"/>
                <a:ea typeface="Bai Jamjuree Medium"/>
                <a:cs typeface="Bai Jamjuree Medium"/>
                <a:sym typeface="Bai Jamjuree Medium"/>
              </a:rPr>
              <a:t>Gradient Boosting can help with both classification and regression-based problems. When the </a:t>
            </a:r>
            <a:r>
              <a:rPr lang="en" sz="1800" u="sng">
                <a:solidFill>
                  <a:schemeClr val="lt1"/>
                </a:solidFill>
                <a:latin typeface="Bai Jamjuree Medium"/>
                <a:ea typeface="Bai Jamjuree Medium"/>
                <a:cs typeface="Bai Jamjuree Medium"/>
                <a:sym typeface="Bai Jamjuree Medium"/>
              </a:rPr>
              <a:t>target column is continuous</a:t>
            </a:r>
            <a:r>
              <a:rPr lang="en" sz="1800">
                <a:solidFill>
                  <a:schemeClr val="lt1"/>
                </a:solidFill>
                <a:latin typeface="Bai Jamjuree Medium"/>
                <a:ea typeface="Bai Jamjuree Medium"/>
                <a:cs typeface="Bai Jamjuree Medium"/>
                <a:sym typeface="Bai Jamjuree Medium"/>
              </a:rPr>
              <a:t>, we use </a:t>
            </a:r>
            <a:r>
              <a:rPr lang="en" sz="1800" u="sng">
                <a:solidFill>
                  <a:schemeClr val="lt1"/>
                </a:solidFill>
                <a:latin typeface="Bai Jamjuree Medium"/>
                <a:ea typeface="Bai Jamjuree Medium"/>
                <a:cs typeface="Bai Jamjuree Medium"/>
                <a:sym typeface="Bai Jamjuree Medium"/>
              </a:rPr>
              <a:t>Gradient Boosting Regressor</a:t>
            </a:r>
            <a:r>
              <a:rPr lang="en" sz="1800">
                <a:solidFill>
                  <a:schemeClr val="lt1"/>
                </a:solidFill>
                <a:latin typeface="Bai Jamjuree Medium"/>
                <a:ea typeface="Bai Jamjuree Medium"/>
                <a:cs typeface="Bai Jamjuree Medium"/>
                <a:sym typeface="Bai Jamjuree Medium"/>
              </a:rPr>
              <a:t> whereas when it is a </a:t>
            </a:r>
            <a:r>
              <a:rPr lang="en" sz="1800" u="sng">
                <a:solidFill>
                  <a:schemeClr val="lt1"/>
                </a:solidFill>
                <a:latin typeface="Bai Jamjuree Medium"/>
                <a:ea typeface="Bai Jamjuree Medium"/>
                <a:cs typeface="Bai Jamjuree Medium"/>
                <a:sym typeface="Bai Jamjuree Medium"/>
              </a:rPr>
              <a:t>classification problem</a:t>
            </a:r>
            <a:r>
              <a:rPr lang="en" sz="1800">
                <a:solidFill>
                  <a:schemeClr val="lt1"/>
                </a:solidFill>
                <a:latin typeface="Bai Jamjuree Medium"/>
                <a:ea typeface="Bai Jamjuree Medium"/>
                <a:cs typeface="Bai Jamjuree Medium"/>
                <a:sym typeface="Bai Jamjuree Medium"/>
              </a:rPr>
              <a:t>, we use </a:t>
            </a:r>
            <a:r>
              <a:rPr lang="en" sz="1800" u="sng">
                <a:solidFill>
                  <a:schemeClr val="lt1"/>
                </a:solidFill>
                <a:latin typeface="Bai Jamjuree Medium"/>
                <a:ea typeface="Bai Jamjuree Medium"/>
                <a:cs typeface="Bai Jamjuree Medium"/>
                <a:sym typeface="Bai Jamjuree Medium"/>
              </a:rPr>
              <a:t>Gradient Boosting Classifier</a:t>
            </a:r>
            <a:r>
              <a:rPr lang="en" sz="1800">
                <a:solidFill>
                  <a:schemeClr val="lt1"/>
                </a:solidFill>
                <a:latin typeface="Bai Jamjuree Medium"/>
                <a:ea typeface="Bai Jamjuree Medium"/>
                <a:cs typeface="Bai Jamjuree Medium"/>
                <a:sym typeface="Bai Jamjuree Medium"/>
              </a:rPr>
              <a:t>. The only difference between the two is the </a:t>
            </a:r>
            <a:r>
              <a:rPr lang="en" sz="1800" i="1">
                <a:solidFill>
                  <a:schemeClr val="lt1"/>
                </a:solidFill>
                <a:latin typeface="Bai Jamjuree Medium"/>
                <a:ea typeface="Bai Jamjuree Medium"/>
                <a:cs typeface="Bai Jamjuree Medium"/>
                <a:sym typeface="Bai Jamjuree Medium"/>
              </a:rPr>
              <a:t>“Loss function”</a:t>
            </a:r>
            <a:r>
              <a:rPr lang="en" sz="1800">
                <a:solidFill>
                  <a:schemeClr val="lt1"/>
                </a:solidFill>
                <a:latin typeface="Bai Jamjuree Medium"/>
                <a:ea typeface="Bai Jamjuree Medium"/>
                <a:cs typeface="Bai Jamjuree Medium"/>
                <a:sym typeface="Bai Jamjuree Medium"/>
              </a:rPr>
              <a:t>. </a:t>
            </a:r>
            <a:endParaRPr sz="1800">
              <a:solidFill>
                <a:schemeClr val="lt1"/>
              </a:solidFill>
              <a:latin typeface="Bai Jamjuree Medium"/>
              <a:ea typeface="Bai Jamjuree Medium"/>
              <a:cs typeface="Bai Jamjuree Medium"/>
              <a:sym typeface="Bai Jamjuree Medium"/>
            </a:endParaRPr>
          </a:p>
          <a:p>
            <a:pPr marL="0" lvl="0" indent="0" algn="l" rtl="0">
              <a:spcBef>
                <a:spcPts val="1200"/>
              </a:spcBef>
              <a:spcAft>
                <a:spcPts val="1200"/>
              </a:spcAft>
              <a:buNone/>
            </a:pPr>
            <a:r>
              <a:rPr lang="en" sz="1800">
                <a:solidFill>
                  <a:schemeClr val="lt1"/>
                </a:solidFill>
                <a:latin typeface="Bai Jamjuree Medium"/>
                <a:ea typeface="Bai Jamjuree Medium"/>
                <a:cs typeface="Bai Jamjuree Medium"/>
                <a:sym typeface="Bai Jamjuree Medium"/>
              </a:rPr>
              <a:t>The objective here is to minimize this loss function by adding weak learners using gradient descent. Since it is based on loss function hence for regression problems, we’ll have different loss functions like Mean squared error (MSE) and for classification, we will have different for e.g log-likelihood.</a:t>
            </a:r>
            <a:endParaRPr sz="2300">
              <a:solidFill>
                <a:schemeClr val="accent6"/>
              </a:solidFill>
              <a:latin typeface="Bai Jamjuree Medium"/>
              <a:ea typeface="Bai Jamjuree Medium"/>
              <a:cs typeface="Bai Jamjuree Medium"/>
              <a:sym typeface="Bai Jamjuree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69"/>
          <p:cNvSpPr txBox="1"/>
          <p:nvPr/>
        </p:nvSpPr>
        <p:spPr>
          <a:xfrm>
            <a:off x="774900" y="716400"/>
            <a:ext cx="74223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u="sng">
                <a:solidFill>
                  <a:schemeClr val="dk1"/>
                </a:solidFill>
                <a:highlight>
                  <a:schemeClr val="accent6"/>
                </a:highlight>
                <a:latin typeface="Bai Jamjuree Medium"/>
                <a:ea typeface="Bai Jamjuree Medium"/>
                <a:cs typeface="Bai Jamjuree Medium"/>
                <a:sym typeface="Bai Jamjuree Medium"/>
              </a:rPr>
              <a:t>Definition -</a:t>
            </a:r>
            <a:endParaRPr sz="1800" u="sng">
              <a:solidFill>
                <a:schemeClr val="dk1"/>
              </a:solidFill>
              <a:highlight>
                <a:schemeClr val="accent6"/>
              </a:highlight>
              <a:latin typeface="Bai Jamjuree Medium"/>
              <a:ea typeface="Bai Jamjuree Medium"/>
              <a:cs typeface="Bai Jamjuree Medium"/>
              <a:sym typeface="Bai Jamjuree Medium"/>
            </a:endParaRPr>
          </a:p>
          <a:p>
            <a:pPr marL="0" lvl="0" indent="0" algn="l" rtl="0">
              <a:spcBef>
                <a:spcPts val="0"/>
              </a:spcBef>
              <a:spcAft>
                <a:spcPts val="0"/>
              </a:spcAft>
              <a:buNone/>
            </a:pPr>
            <a:endParaRPr sz="1800">
              <a:solidFill>
                <a:schemeClr val="dk1"/>
              </a:solidFill>
              <a:highlight>
                <a:schemeClr val="accent6"/>
              </a:highlight>
              <a:latin typeface="Bai Jamjuree Medium"/>
              <a:ea typeface="Bai Jamjuree Medium"/>
              <a:cs typeface="Bai Jamjuree Medium"/>
              <a:sym typeface="Bai Jamjuree Medium"/>
            </a:endParaRPr>
          </a:p>
          <a:p>
            <a:pPr marL="0" lvl="0" indent="0" algn="l" rtl="0">
              <a:spcBef>
                <a:spcPts val="0"/>
              </a:spcBef>
              <a:spcAft>
                <a:spcPts val="0"/>
              </a:spcAft>
              <a:buNone/>
            </a:pPr>
            <a:r>
              <a:rPr lang="en" sz="1800">
                <a:solidFill>
                  <a:schemeClr val="accent6"/>
                </a:solidFill>
                <a:latin typeface="Bai Jamjuree Medium"/>
                <a:ea typeface="Bai Jamjuree Medium"/>
                <a:cs typeface="Bai Jamjuree Medium"/>
                <a:sym typeface="Bai Jamjuree Medium"/>
              </a:rPr>
              <a:t>Ensemble learning is a machine learning paradigm where multiple models (often called “</a:t>
            </a:r>
            <a:r>
              <a:rPr lang="en" sz="1800" u="sng">
                <a:solidFill>
                  <a:schemeClr val="accent6"/>
                </a:solidFill>
                <a:latin typeface="Bai Jamjuree Medium"/>
                <a:ea typeface="Bai Jamjuree Medium"/>
                <a:cs typeface="Bai Jamjuree Medium"/>
                <a:sym typeface="Bai Jamjuree Medium"/>
              </a:rPr>
              <a:t>weak learners</a:t>
            </a:r>
            <a:r>
              <a:rPr lang="en" sz="1800">
                <a:solidFill>
                  <a:schemeClr val="accent6"/>
                </a:solidFill>
                <a:latin typeface="Bai Jamjuree Medium"/>
                <a:ea typeface="Bai Jamjuree Medium"/>
                <a:cs typeface="Bai Jamjuree Medium"/>
                <a:sym typeface="Bai Jamjuree Medium"/>
              </a:rPr>
              <a:t>”) are trained to solve the same problem and </a:t>
            </a:r>
            <a:r>
              <a:rPr lang="en" sz="1800" u="sng">
                <a:solidFill>
                  <a:schemeClr val="accent6"/>
                </a:solidFill>
                <a:latin typeface="Bai Jamjuree Medium"/>
                <a:ea typeface="Bai Jamjuree Medium"/>
                <a:cs typeface="Bai Jamjuree Medium"/>
                <a:sym typeface="Bai Jamjuree Medium"/>
              </a:rPr>
              <a:t>combined to get better results</a:t>
            </a:r>
            <a:r>
              <a:rPr lang="en" sz="1800">
                <a:solidFill>
                  <a:schemeClr val="accent6"/>
                </a:solidFill>
                <a:latin typeface="Bai Jamjuree Medium"/>
                <a:ea typeface="Bai Jamjuree Medium"/>
                <a:cs typeface="Bai Jamjuree Medium"/>
                <a:sym typeface="Bai Jamjuree Medium"/>
              </a:rPr>
              <a:t>. The main hypothesis is that when weak models are correctly combined, we can obtain more accurate and/or robust models.</a:t>
            </a:r>
            <a:endParaRPr sz="18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180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600" i="1">
                <a:solidFill>
                  <a:schemeClr val="accent6"/>
                </a:solidFill>
                <a:latin typeface="Bai Jamjuree Medium"/>
                <a:ea typeface="Bai Jamjuree Medium"/>
                <a:cs typeface="Bai Jamjuree Medium"/>
                <a:sym typeface="Bai Jamjuree Medium"/>
              </a:rPr>
              <a:t>“A weak learner produces a classifier which is only slightly more accurate than random classification.”</a:t>
            </a:r>
            <a:endParaRPr sz="1600" i="1">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1600" i="1">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600">
                <a:solidFill>
                  <a:schemeClr val="accent6"/>
                </a:solidFill>
                <a:latin typeface="Bai Jamjuree Medium"/>
                <a:ea typeface="Bai Jamjuree Medium"/>
                <a:cs typeface="Bai Jamjuree Medium"/>
                <a:sym typeface="Bai Jamjuree Medium"/>
              </a:rPr>
              <a:t>The idea of ensemble methods is to try reducing bias and/or variance of such weak learners by combining several of them together to create a strong learner (or ensemble model) that achieves better performances.</a:t>
            </a:r>
            <a:endParaRPr sz="1600" i="1">
              <a:solidFill>
                <a:schemeClr val="accent6"/>
              </a:solidFill>
              <a:latin typeface="Bai Jamjuree Medium"/>
              <a:ea typeface="Bai Jamjuree Medium"/>
              <a:cs typeface="Bai Jamjuree Medium"/>
              <a:sym typeface="Bai Jamjuree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105"/>
          <p:cNvSpPr txBox="1"/>
          <p:nvPr/>
        </p:nvSpPr>
        <p:spPr>
          <a:xfrm>
            <a:off x="660750" y="1001700"/>
            <a:ext cx="78225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accent6"/>
              </a:buClr>
              <a:buSzPts val="1600"/>
              <a:buFont typeface="Bai Jamjuree"/>
              <a:buChar char="●"/>
            </a:pPr>
            <a:r>
              <a:rPr lang="en" sz="1600" b="1">
                <a:solidFill>
                  <a:schemeClr val="accent6"/>
                </a:solidFill>
                <a:latin typeface="Bai Jamjuree"/>
                <a:ea typeface="Bai Jamjuree"/>
                <a:cs typeface="Bai Jamjuree"/>
                <a:sym typeface="Bai Jamjuree"/>
              </a:rPr>
              <a:t>Loss Function - The role of the loss function is to estimate how good the model is at making predictions with the given data. This could vary depending on the problem at hand. </a:t>
            </a:r>
            <a:endParaRPr sz="1600" b="1">
              <a:solidFill>
                <a:schemeClr val="accent6"/>
              </a:solidFill>
              <a:latin typeface="Bai Jamjuree"/>
              <a:ea typeface="Bai Jamjuree"/>
              <a:cs typeface="Bai Jamjuree"/>
              <a:sym typeface="Bai Jamjuree"/>
            </a:endParaRPr>
          </a:p>
          <a:p>
            <a:pPr marL="457200" lvl="0" indent="0" algn="l" rtl="0">
              <a:spcBef>
                <a:spcPts val="0"/>
              </a:spcBef>
              <a:spcAft>
                <a:spcPts val="0"/>
              </a:spcAft>
              <a:buNone/>
            </a:pPr>
            <a:endParaRPr sz="1600" b="1">
              <a:solidFill>
                <a:schemeClr val="accent6"/>
              </a:solidFill>
              <a:latin typeface="Bai Jamjuree"/>
              <a:ea typeface="Bai Jamjuree"/>
              <a:cs typeface="Bai Jamjuree"/>
              <a:sym typeface="Bai Jamjuree"/>
            </a:endParaRPr>
          </a:p>
          <a:p>
            <a:pPr marL="457200" lvl="0" indent="0" algn="l" rtl="0">
              <a:spcBef>
                <a:spcPts val="0"/>
              </a:spcBef>
              <a:spcAft>
                <a:spcPts val="0"/>
              </a:spcAft>
              <a:buNone/>
            </a:pPr>
            <a:r>
              <a:rPr lang="en" sz="1600" b="1">
                <a:solidFill>
                  <a:schemeClr val="accent6"/>
                </a:solidFill>
                <a:latin typeface="Bai Jamjuree"/>
                <a:ea typeface="Bai Jamjuree"/>
                <a:cs typeface="Bai Jamjuree"/>
                <a:sym typeface="Bai Jamjuree"/>
              </a:rPr>
              <a:t>For example, if we're trying to predict the weight of a person depending on some input variables (a regression problem), then the loss function would be something that helps us find the difference between the predicted weights and the observed weights. On the other hand, if we're trying to categorize if a person will like a certain movie based on their personality, we'll require a loss function that helps us understand how accurate our model is at classifying people who did or didn't like certain movies.</a:t>
            </a:r>
            <a:endParaRPr sz="1600" b="1">
              <a:solidFill>
                <a:schemeClr val="accent6"/>
              </a:solidFill>
              <a:latin typeface="Bai Jamjuree"/>
              <a:ea typeface="Bai Jamjuree"/>
              <a:cs typeface="Bai Jamjuree"/>
              <a:sym typeface="Bai Jamjuree"/>
            </a:endParaRPr>
          </a:p>
        </p:txBody>
      </p:sp>
      <p:sp>
        <p:nvSpPr>
          <p:cNvPr id="2199" name="Google Shape;2199;p105"/>
          <p:cNvSpPr txBox="1">
            <a:spLocks noGrp="1"/>
          </p:cNvSpPr>
          <p:nvPr>
            <p:ph type="title"/>
          </p:nvPr>
        </p:nvSpPr>
        <p:spPr>
          <a:xfrm>
            <a:off x="715500" y="371025"/>
            <a:ext cx="7713000" cy="488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700"/>
              <a:t>Gradient Boosting has three component -</a:t>
            </a:r>
            <a:endParaRPr sz="27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06"/>
          <p:cNvSpPr txBox="1"/>
          <p:nvPr/>
        </p:nvSpPr>
        <p:spPr>
          <a:xfrm>
            <a:off x="660750" y="730700"/>
            <a:ext cx="7822500" cy="36942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chemeClr val="accent6"/>
              </a:buClr>
              <a:buSzPts val="1900"/>
              <a:buFont typeface="Bai Jamjuree"/>
              <a:buChar char="●"/>
            </a:pPr>
            <a:r>
              <a:rPr lang="en" sz="1900" b="1">
                <a:solidFill>
                  <a:schemeClr val="accent6"/>
                </a:solidFill>
                <a:latin typeface="Bai Jamjuree"/>
                <a:ea typeface="Bai Jamjuree"/>
                <a:cs typeface="Bai Jamjuree"/>
                <a:sym typeface="Bai Jamjuree"/>
              </a:rPr>
              <a:t>Weak Learner - A weak learner is one that classifies our data but does so poorly, perhaps no better than random guessing. In other words, it has a high error rate. These are typically </a:t>
            </a:r>
            <a:r>
              <a:rPr lang="en" sz="1900" b="1" u="sng">
                <a:solidFill>
                  <a:schemeClr val="accent6"/>
                </a:solidFill>
                <a:latin typeface="Bai Jamjuree"/>
                <a:ea typeface="Bai Jamjuree"/>
                <a:cs typeface="Bai Jamjuree"/>
                <a:sym typeface="Bai Jamjuree"/>
              </a:rPr>
              <a:t>decision trees</a:t>
            </a:r>
            <a:r>
              <a:rPr lang="en" sz="1900" b="1">
                <a:solidFill>
                  <a:schemeClr val="accent6"/>
                </a:solidFill>
                <a:latin typeface="Bai Jamjuree"/>
                <a:ea typeface="Bai Jamjuree"/>
                <a:cs typeface="Bai Jamjuree"/>
                <a:sym typeface="Bai Jamjuree"/>
              </a:rPr>
              <a:t> (also called decision stumps, because they are less complicated than typical decision trees).</a:t>
            </a:r>
            <a:endParaRPr sz="1900" b="1">
              <a:solidFill>
                <a:schemeClr val="accent6"/>
              </a:solidFill>
              <a:latin typeface="Bai Jamjuree"/>
              <a:ea typeface="Bai Jamjuree"/>
              <a:cs typeface="Bai Jamjuree"/>
              <a:sym typeface="Bai Jamjuree"/>
            </a:endParaRPr>
          </a:p>
          <a:p>
            <a:pPr marL="457200" lvl="0" indent="0" algn="l" rtl="0">
              <a:spcBef>
                <a:spcPts val="0"/>
              </a:spcBef>
              <a:spcAft>
                <a:spcPts val="0"/>
              </a:spcAft>
              <a:buNone/>
            </a:pPr>
            <a:endParaRPr sz="1900" b="1">
              <a:solidFill>
                <a:schemeClr val="accent6"/>
              </a:solidFill>
              <a:latin typeface="Bai Jamjuree"/>
              <a:ea typeface="Bai Jamjuree"/>
              <a:cs typeface="Bai Jamjuree"/>
              <a:sym typeface="Bai Jamjuree"/>
            </a:endParaRPr>
          </a:p>
          <a:p>
            <a:pPr marL="457200" lvl="0" indent="-349250" algn="l" rtl="0">
              <a:spcBef>
                <a:spcPts val="0"/>
              </a:spcBef>
              <a:spcAft>
                <a:spcPts val="0"/>
              </a:spcAft>
              <a:buClr>
                <a:schemeClr val="accent6"/>
              </a:buClr>
              <a:buSzPts val="1900"/>
              <a:buFont typeface="Bai Jamjuree"/>
              <a:buChar char="●"/>
            </a:pPr>
            <a:r>
              <a:rPr lang="en" sz="1900" b="1">
                <a:solidFill>
                  <a:schemeClr val="accent6"/>
                </a:solidFill>
                <a:latin typeface="Bai Jamjuree"/>
                <a:ea typeface="Bai Jamjuree"/>
                <a:cs typeface="Bai Jamjuree"/>
                <a:sym typeface="Bai Jamjuree"/>
              </a:rPr>
              <a:t>Additive Model - This is the iterative and sequential approach of adding the trees (weak learners) one step at a time. After each iteration, we need to be closer to our final model. In other words, each iteration should reduce the value of our loss function.</a:t>
            </a:r>
            <a:endParaRPr sz="1900"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sz="1900" b="1">
              <a:solidFill>
                <a:schemeClr val="accent6"/>
              </a:solidFill>
              <a:latin typeface="Bai Jamjuree"/>
              <a:ea typeface="Bai Jamjuree"/>
              <a:cs typeface="Bai Jamjuree"/>
              <a:sym typeface="Bai Jamjuree"/>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p10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700" u="sng"/>
              <a:t>Using An Example To Explain The Algorithm</a:t>
            </a:r>
            <a:endParaRPr sz="2700" u="sng"/>
          </a:p>
        </p:txBody>
      </p:sp>
      <p:sp>
        <p:nvSpPr>
          <p:cNvPr id="2210" name="Google Shape;2210;p107"/>
          <p:cNvSpPr txBox="1"/>
          <p:nvPr/>
        </p:nvSpPr>
        <p:spPr>
          <a:xfrm>
            <a:off x="859650" y="1088875"/>
            <a:ext cx="7149300" cy="13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50">
                <a:solidFill>
                  <a:schemeClr val="accent6"/>
                </a:solidFill>
                <a:latin typeface="Bai Jamjuree Medium"/>
                <a:ea typeface="Bai Jamjuree Medium"/>
                <a:cs typeface="Bai Jamjuree Medium"/>
                <a:sym typeface="Bai Jamjuree Medium"/>
              </a:rPr>
              <a:t>Our target column is continuous so we will use </a:t>
            </a:r>
            <a:r>
              <a:rPr lang="en" sz="1450" u="sng">
                <a:solidFill>
                  <a:schemeClr val="accent6"/>
                </a:solidFill>
                <a:latin typeface="Bai Jamjuree Medium"/>
                <a:ea typeface="Bai Jamjuree Medium"/>
                <a:cs typeface="Bai Jamjuree Medium"/>
                <a:sym typeface="Bai Jamjuree Medium"/>
              </a:rPr>
              <a:t>Gradient Boosting Regressor</a:t>
            </a:r>
            <a:r>
              <a:rPr lang="en" sz="1450">
                <a:solidFill>
                  <a:schemeClr val="accent6"/>
                </a:solidFill>
                <a:latin typeface="Bai Jamjuree Medium"/>
                <a:ea typeface="Bai Jamjuree Medium"/>
                <a:cs typeface="Bai Jamjuree Medium"/>
                <a:sym typeface="Bai Jamjuree Medium"/>
              </a:rPr>
              <a:t>.</a:t>
            </a:r>
            <a:endParaRPr sz="145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endParaRPr sz="1450">
              <a:solidFill>
                <a:schemeClr val="accent6"/>
              </a:solidFill>
              <a:latin typeface="Bai Jamjuree Medium"/>
              <a:ea typeface="Bai Jamjuree Medium"/>
              <a:cs typeface="Bai Jamjuree Medium"/>
              <a:sym typeface="Bai Jamjuree Medium"/>
            </a:endParaRPr>
          </a:p>
          <a:p>
            <a:pPr marL="0" lvl="0" indent="0" algn="l" rtl="0">
              <a:spcBef>
                <a:spcPts val="0"/>
              </a:spcBef>
              <a:spcAft>
                <a:spcPts val="0"/>
              </a:spcAft>
              <a:buNone/>
            </a:pPr>
            <a:r>
              <a:rPr lang="en" sz="1450">
                <a:solidFill>
                  <a:schemeClr val="accent6"/>
                </a:solidFill>
                <a:latin typeface="Bai Jamjuree Medium"/>
                <a:ea typeface="Bai Jamjuree Medium"/>
                <a:cs typeface="Bai Jamjuree Medium"/>
                <a:sym typeface="Bai Jamjuree Medium"/>
              </a:rPr>
              <a:t>We have sample of  a random dataset where we have to predict the car price based on various features. The target column is price and other features are independent features.</a:t>
            </a:r>
            <a:endParaRPr sz="1450">
              <a:solidFill>
                <a:schemeClr val="accent6"/>
              </a:solidFill>
              <a:latin typeface="Bai Jamjuree Medium"/>
              <a:ea typeface="Bai Jamjuree Medium"/>
              <a:cs typeface="Bai Jamjuree Medium"/>
              <a:sym typeface="Bai Jamjuree Medium"/>
            </a:endParaRPr>
          </a:p>
        </p:txBody>
      </p:sp>
      <p:pic>
        <p:nvPicPr>
          <p:cNvPr id="2211" name="Google Shape;2211;p107"/>
          <p:cNvPicPr preferRelativeResize="0"/>
          <p:nvPr/>
        </p:nvPicPr>
        <p:blipFill rotWithShape="1">
          <a:blip r:embed="rId3">
            <a:alphaModFix/>
          </a:blip>
          <a:srcRect l="3950" t="43077" r="27462" b="8481"/>
          <a:stretch/>
        </p:blipFill>
        <p:spPr>
          <a:xfrm>
            <a:off x="1862525" y="2576400"/>
            <a:ext cx="5286773" cy="2100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108"/>
          <p:cNvSpPr txBox="1"/>
          <p:nvPr/>
        </p:nvSpPr>
        <p:spPr>
          <a:xfrm>
            <a:off x="873950" y="958850"/>
            <a:ext cx="6963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Step -1 The first step in gradient boosting is to build a base model to predict the observations in the training dataset. For simplicity we take an average of the target column and assume that to be the predicted value as shown below:</a:t>
            </a:r>
            <a:endParaRPr b="1">
              <a:solidFill>
                <a:schemeClr val="accent6"/>
              </a:solidFill>
              <a:latin typeface="Bai Jamjuree"/>
              <a:ea typeface="Bai Jamjuree"/>
              <a:cs typeface="Bai Jamjuree"/>
              <a:sym typeface="Bai Jamjuree"/>
            </a:endParaRPr>
          </a:p>
        </p:txBody>
      </p:sp>
      <p:pic>
        <p:nvPicPr>
          <p:cNvPr id="2217" name="Google Shape;2217;p108"/>
          <p:cNvPicPr preferRelativeResize="0"/>
          <p:nvPr/>
        </p:nvPicPr>
        <p:blipFill rotWithShape="1">
          <a:blip r:embed="rId3">
            <a:alphaModFix/>
          </a:blip>
          <a:srcRect l="4814" t="33129" r="27754" b="21623"/>
          <a:stretch/>
        </p:blipFill>
        <p:spPr>
          <a:xfrm>
            <a:off x="1303800" y="2206425"/>
            <a:ext cx="4770974" cy="1800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109"/>
          <p:cNvSpPr txBox="1"/>
          <p:nvPr/>
        </p:nvSpPr>
        <p:spPr>
          <a:xfrm>
            <a:off x="873950" y="958850"/>
            <a:ext cx="6963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Bai Jamjuree"/>
                <a:ea typeface="Bai Jamjuree"/>
                <a:cs typeface="Bai Jamjuree"/>
                <a:sym typeface="Bai Jamjuree"/>
              </a:rPr>
              <a:t>Step-2 The next step is to calculate the pseudo residuals which are (observed value – predicted value)</a:t>
            </a:r>
            <a:endParaRPr sz="1500" b="1">
              <a:solidFill>
                <a:schemeClr val="accent6"/>
              </a:solidFill>
              <a:latin typeface="Bai Jamjuree"/>
              <a:ea typeface="Bai Jamjuree"/>
              <a:cs typeface="Bai Jamjuree"/>
              <a:sym typeface="Bai Jamjuree"/>
            </a:endParaRPr>
          </a:p>
        </p:txBody>
      </p:sp>
      <p:pic>
        <p:nvPicPr>
          <p:cNvPr id="2223" name="Google Shape;2223;p109"/>
          <p:cNvPicPr preferRelativeResize="0"/>
          <p:nvPr/>
        </p:nvPicPr>
        <p:blipFill rotWithShape="1">
          <a:blip r:embed="rId3">
            <a:alphaModFix/>
          </a:blip>
          <a:srcRect l="4078" t="41792" r="27376" b="13011"/>
          <a:stretch/>
        </p:blipFill>
        <p:spPr>
          <a:xfrm>
            <a:off x="1647625" y="1977175"/>
            <a:ext cx="4751227" cy="1762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110"/>
          <p:cNvSpPr txBox="1"/>
          <p:nvPr/>
        </p:nvSpPr>
        <p:spPr>
          <a:xfrm>
            <a:off x="873950" y="958850"/>
            <a:ext cx="6963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Step 3-  We will build a model on these pseudo residuals and make predictions. Because we want to minimize these residuals and minimizing the residuals will eventually improve our model accuracy and prediction power.</a:t>
            </a:r>
            <a:endParaRPr b="1">
              <a:solidFill>
                <a:schemeClr val="accent6"/>
              </a:solidFill>
              <a:latin typeface="Bai Jamjuree"/>
              <a:ea typeface="Bai Jamjuree"/>
              <a:cs typeface="Bai Jamjuree"/>
              <a:sym typeface="Bai Jamjuree"/>
            </a:endParaRPr>
          </a:p>
        </p:txBody>
      </p:sp>
      <p:pic>
        <p:nvPicPr>
          <p:cNvPr id="2229" name="Google Shape;2229;p110"/>
          <p:cNvPicPr preferRelativeResize="0"/>
          <p:nvPr/>
        </p:nvPicPr>
        <p:blipFill rotWithShape="1">
          <a:blip r:embed="rId3">
            <a:alphaModFix/>
          </a:blip>
          <a:srcRect l="17279" t="34973" r="41745" b="13327"/>
          <a:stretch/>
        </p:blipFill>
        <p:spPr>
          <a:xfrm>
            <a:off x="2335350" y="2058050"/>
            <a:ext cx="3338251" cy="2369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111"/>
          <p:cNvSpPr txBox="1"/>
          <p:nvPr/>
        </p:nvSpPr>
        <p:spPr>
          <a:xfrm>
            <a:off x="860850" y="1289475"/>
            <a:ext cx="29085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Step 4 -In this step we find the output values for each leaf of our decision tree. That means there might be a case where 1 leaf gets more than 1 residual, hence we need to find the final output of all the leaves. </a:t>
            </a: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To find the output we can simply take the average of all the numbers in a leaf, doesn’t matter if there is only 1 number or more than 1.</a:t>
            </a:r>
            <a:endParaRPr b="1">
              <a:solidFill>
                <a:schemeClr val="accent6"/>
              </a:solidFill>
              <a:latin typeface="Bai Jamjuree"/>
              <a:ea typeface="Bai Jamjuree"/>
              <a:cs typeface="Bai Jamjuree"/>
              <a:sym typeface="Bai Jamjuree"/>
            </a:endParaRPr>
          </a:p>
        </p:txBody>
      </p:sp>
      <p:pic>
        <p:nvPicPr>
          <p:cNvPr id="2235" name="Google Shape;2235;p111"/>
          <p:cNvPicPr preferRelativeResize="0"/>
          <p:nvPr/>
        </p:nvPicPr>
        <p:blipFill rotWithShape="1">
          <a:blip r:embed="rId3">
            <a:alphaModFix/>
          </a:blip>
          <a:srcRect l="18864" t="39315" r="42558" b="5821"/>
          <a:stretch/>
        </p:blipFill>
        <p:spPr>
          <a:xfrm>
            <a:off x="4613375" y="1267975"/>
            <a:ext cx="3259450" cy="26075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112"/>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sp>
        <p:nvSpPr>
          <p:cNvPr id="2241" name="Google Shape;2241;p112"/>
          <p:cNvSpPr txBox="1"/>
          <p:nvPr/>
        </p:nvSpPr>
        <p:spPr>
          <a:xfrm>
            <a:off x="715500" y="1093125"/>
            <a:ext cx="6605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Step-5 This is finally the last step where we have to update the predictions of the previous model.</a:t>
            </a:r>
            <a:endParaRPr b="1">
              <a:solidFill>
                <a:schemeClr val="accent6"/>
              </a:solidFill>
              <a:latin typeface="Bai Jamjuree"/>
              <a:ea typeface="Bai Jamjuree"/>
              <a:cs typeface="Bai Jamjuree"/>
              <a:sym typeface="Bai Jamjuree"/>
            </a:endParaRPr>
          </a:p>
        </p:txBody>
      </p:sp>
      <p:pic>
        <p:nvPicPr>
          <p:cNvPr id="2242" name="Google Shape;2242;p112"/>
          <p:cNvPicPr preferRelativeResize="0"/>
          <p:nvPr/>
        </p:nvPicPr>
        <p:blipFill rotWithShape="1">
          <a:blip r:embed="rId3">
            <a:alphaModFix/>
          </a:blip>
          <a:srcRect l="3671" t="44705" r="27191" b="36272"/>
          <a:stretch/>
        </p:blipFill>
        <p:spPr>
          <a:xfrm>
            <a:off x="915125" y="2192101"/>
            <a:ext cx="7313750" cy="11318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113"/>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pic>
        <p:nvPicPr>
          <p:cNvPr id="2248" name="Google Shape;2248;p113"/>
          <p:cNvPicPr preferRelativeResize="0"/>
          <p:nvPr/>
        </p:nvPicPr>
        <p:blipFill rotWithShape="1">
          <a:blip r:embed="rId3">
            <a:alphaModFix/>
          </a:blip>
          <a:srcRect l="5638" t="34683" r="29557" b="8166"/>
          <a:stretch/>
        </p:blipFill>
        <p:spPr>
          <a:xfrm>
            <a:off x="2543325" y="472800"/>
            <a:ext cx="5372352" cy="2664876"/>
          </a:xfrm>
          <a:prstGeom prst="rect">
            <a:avLst/>
          </a:prstGeom>
          <a:noFill/>
          <a:ln>
            <a:noFill/>
          </a:ln>
        </p:spPr>
      </p:pic>
      <p:sp>
        <p:nvSpPr>
          <p:cNvPr id="2249" name="Google Shape;2249;p113"/>
          <p:cNvSpPr txBox="1"/>
          <p:nvPr/>
        </p:nvSpPr>
        <p:spPr>
          <a:xfrm>
            <a:off x="923875" y="3696450"/>
            <a:ext cx="6991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6"/>
                </a:solidFill>
                <a:latin typeface="Bai Jamjuree"/>
                <a:ea typeface="Bai Jamjuree"/>
                <a:cs typeface="Bai Jamjuree"/>
                <a:sym typeface="Bai Jamjuree"/>
              </a:rPr>
              <a:t>Suppose we want to find a prediction of our first data point which has a car height of 48.8. This data point will go through this decision tree and the output it gets will be multiplied with the learning rate and then added to the previous prediction.</a:t>
            </a:r>
            <a:endParaRPr>
              <a:solidFill>
                <a:schemeClr val="accent6"/>
              </a:solidFill>
              <a:latin typeface="Bai Jamjuree"/>
              <a:ea typeface="Bai Jamjuree"/>
              <a:cs typeface="Bai Jamjuree"/>
              <a:sym typeface="Bai Jamjuree"/>
            </a:endParaRPr>
          </a:p>
        </p:txBody>
      </p:sp>
      <p:sp>
        <p:nvSpPr>
          <p:cNvPr id="2250" name="Google Shape;2250;p113"/>
          <p:cNvSpPr txBox="1"/>
          <p:nvPr/>
        </p:nvSpPr>
        <p:spPr>
          <a:xfrm>
            <a:off x="385000" y="1418400"/>
            <a:ext cx="1935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Let’s calculate the new prediction now -</a:t>
            </a:r>
            <a:endParaRPr sz="1600" b="1">
              <a:solidFill>
                <a:schemeClr val="accent6"/>
              </a:solidFill>
              <a:latin typeface="Bai Jamjuree"/>
              <a:ea typeface="Bai Jamjuree"/>
              <a:cs typeface="Bai Jamjuree"/>
              <a:sym typeface="Bai Jamjure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114"/>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sp>
        <p:nvSpPr>
          <p:cNvPr id="2256" name="Google Shape;2256;p114"/>
          <p:cNvSpPr txBox="1"/>
          <p:nvPr/>
        </p:nvSpPr>
        <p:spPr>
          <a:xfrm>
            <a:off x="1189175" y="243575"/>
            <a:ext cx="6504600" cy="22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accent6"/>
                </a:solidFill>
                <a:latin typeface="Bai Jamjuree"/>
                <a:ea typeface="Bai Jamjuree"/>
                <a:cs typeface="Bai Jamjuree"/>
                <a:sym typeface="Bai Jamjuree"/>
              </a:rPr>
              <a:t>Now let’s say m=2 which means we have built 2 decision trees and now we want to have new predictions.</a:t>
            </a:r>
            <a:endParaRPr sz="1700">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sz="1700">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700">
                <a:solidFill>
                  <a:schemeClr val="accent6"/>
                </a:solidFill>
                <a:latin typeface="Bai Jamjuree"/>
                <a:ea typeface="Bai Jamjuree"/>
                <a:cs typeface="Bai Jamjuree"/>
                <a:sym typeface="Bai Jamjuree"/>
              </a:rPr>
              <a:t>This time we will add the previous prediction that is F1(x) to the new DT made on residuals. We will iterate through these steps again and again till the loss is negligible.</a:t>
            </a:r>
            <a:endParaRPr sz="1700">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sz="1700">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700">
                <a:solidFill>
                  <a:schemeClr val="accent6"/>
                </a:solidFill>
                <a:latin typeface="Bai Jamjuree"/>
                <a:ea typeface="Bai Jamjuree"/>
                <a:cs typeface="Bai Jamjuree"/>
                <a:sym typeface="Bai Jamjuree"/>
              </a:rPr>
              <a:t>To make you understand how this predicts for a new dataset:</a:t>
            </a:r>
            <a:endParaRPr sz="1700">
              <a:solidFill>
                <a:schemeClr val="accent6"/>
              </a:solidFill>
              <a:latin typeface="Bai Jamjuree"/>
              <a:ea typeface="Bai Jamjuree"/>
              <a:cs typeface="Bai Jamjuree"/>
              <a:sym typeface="Bai Jamjuree"/>
            </a:endParaRPr>
          </a:p>
        </p:txBody>
      </p:sp>
      <p:pic>
        <p:nvPicPr>
          <p:cNvPr id="2257" name="Google Shape;2257;p114"/>
          <p:cNvPicPr preferRelativeResize="0"/>
          <p:nvPr/>
        </p:nvPicPr>
        <p:blipFill rotWithShape="1">
          <a:blip r:embed="rId3">
            <a:alphaModFix/>
          </a:blip>
          <a:srcRect l="2559" t="34237" r="27884" b="32992"/>
          <a:stretch/>
        </p:blipFill>
        <p:spPr>
          <a:xfrm>
            <a:off x="1427088" y="2843800"/>
            <a:ext cx="6028776" cy="15976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6"/>
        <p:cNvGrpSpPr/>
        <p:nvPr/>
      </p:nvGrpSpPr>
      <p:grpSpPr>
        <a:xfrm>
          <a:off x="0" y="0"/>
          <a:ext cx="0" cy="0"/>
          <a:chOff x="0" y="0"/>
          <a:chExt cx="0" cy="0"/>
        </a:xfrm>
      </p:grpSpPr>
      <p:sp>
        <p:nvSpPr>
          <p:cNvPr id="1957" name="Google Shape;1957;p70"/>
          <p:cNvSpPr txBox="1"/>
          <p:nvPr/>
        </p:nvSpPr>
        <p:spPr>
          <a:xfrm>
            <a:off x="774900" y="716400"/>
            <a:ext cx="7422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i="1">
              <a:solidFill>
                <a:schemeClr val="accent6"/>
              </a:solidFill>
              <a:latin typeface="Bai Jamjuree Medium"/>
              <a:ea typeface="Bai Jamjuree Medium"/>
              <a:cs typeface="Bai Jamjuree Medium"/>
              <a:sym typeface="Bai Jamjuree Medium"/>
            </a:endParaRPr>
          </a:p>
        </p:txBody>
      </p:sp>
      <p:pic>
        <p:nvPicPr>
          <p:cNvPr id="1958" name="Google Shape;1958;p70"/>
          <p:cNvPicPr preferRelativeResize="0"/>
          <p:nvPr/>
        </p:nvPicPr>
        <p:blipFill rotWithShape="1">
          <a:blip r:embed="rId3">
            <a:alphaModFix/>
          </a:blip>
          <a:srcRect l="27151" t="24556" r="32455" b="30028"/>
          <a:stretch/>
        </p:blipFill>
        <p:spPr>
          <a:xfrm>
            <a:off x="1733600" y="1147500"/>
            <a:ext cx="5344306" cy="3379925"/>
          </a:xfrm>
          <a:prstGeom prst="rect">
            <a:avLst/>
          </a:prstGeom>
          <a:noFill/>
          <a:ln>
            <a:noFill/>
          </a:ln>
        </p:spPr>
      </p:pic>
      <p:sp>
        <p:nvSpPr>
          <p:cNvPr id="1959" name="Google Shape;1959;p7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u="sng"/>
              <a:t>Diagram of Ensemble Learning </a:t>
            </a:r>
            <a:endParaRPr u="sng"/>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11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Advantage of Gradient Boosting</a:t>
            </a:r>
            <a:endParaRPr u="sng"/>
          </a:p>
        </p:txBody>
      </p:sp>
      <p:sp>
        <p:nvSpPr>
          <p:cNvPr id="2263" name="Google Shape;2263;p115"/>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sp>
        <p:nvSpPr>
          <p:cNvPr id="2264" name="Google Shape;2264;p115"/>
          <p:cNvSpPr txBox="1"/>
          <p:nvPr/>
        </p:nvSpPr>
        <p:spPr>
          <a:xfrm>
            <a:off x="1174850" y="1296750"/>
            <a:ext cx="63900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100000"/>
              </a:lnSpc>
              <a:spcBef>
                <a:spcPts val="1300"/>
              </a:spcBef>
              <a:spcAft>
                <a:spcPts val="0"/>
              </a:spcAft>
              <a:buClr>
                <a:schemeClr val="accent6"/>
              </a:buClr>
              <a:buSzPts val="1800"/>
              <a:buFont typeface="Bai Jamjuree"/>
              <a:buChar char="●"/>
            </a:pPr>
            <a:r>
              <a:rPr lang="en" sz="1800" b="1">
                <a:solidFill>
                  <a:schemeClr val="accent6"/>
                </a:solidFill>
                <a:latin typeface="Bai Jamjuree"/>
                <a:ea typeface="Bai Jamjuree"/>
                <a:cs typeface="Bai Jamjuree"/>
                <a:sym typeface="Bai Jamjuree"/>
              </a:rPr>
              <a:t>Often provides predictive accuracy that cannot be trumped.</a:t>
            </a:r>
            <a:endParaRPr sz="1800" b="1">
              <a:solidFill>
                <a:schemeClr val="accent6"/>
              </a:solidFill>
              <a:latin typeface="Bai Jamjuree"/>
              <a:ea typeface="Bai Jamjuree"/>
              <a:cs typeface="Bai Jamjuree"/>
              <a:sym typeface="Bai Jamjuree"/>
            </a:endParaRPr>
          </a:p>
          <a:p>
            <a:pPr marL="457200" lvl="0" indent="-342900" algn="l" rtl="0">
              <a:lnSpc>
                <a:spcPct val="100000"/>
              </a:lnSpc>
              <a:spcBef>
                <a:spcPts val="0"/>
              </a:spcBef>
              <a:spcAft>
                <a:spcPts val="0"/>
              </a:spcAft>
              <a:buClr>
                <a:schemeClr val="accent6"/>
              </a:buClr>
              <a:buSzPts val="1800"/>
              <a:buFont typeface="Bai Jamjuree"/>
              <a:buChar char="●"/>
            </a:pPr>
            <a:r>
              <a:rPr lang="en" sz="1800" b="1">
                <a:solidFill>
                  <a:schemeClr val="accent6"/>
                </a:solidFill>
                <a:latin typeface="Bai Jamjuree"/>
                <a:ea typeface="Bai Jamjuree"/>
                <a:cs typeface="Bai Jamjuree"/>
                <a:sym typeface="Bai Jamjuree"/>
              </a:rPr>
              <a:t>Lots of flexibility - can optimize on different loss functions and provides several hyper parameter tuning options that make the function fit very flexible.</a:t>
            </a:r>
            <a:endParaRPr sz="1800" b="1">
              <a:solidFill>
                <a:schemeClr val="accent6"/>
              </a:solidFill>
              <a:latin typeface="Bai Jamjuree"/>
              <a:ea typeface="Bai Jamjuree"/>
              <a:cs typeface="Bai Jamjuree"/>
              <a:sym typeface="Bai Jamjuree"/>
            </a:endParaRPr>
          </a:p>
          <a:p>
            <a:pPr marL="457200" lvl="0" indent="-342900" algn="l" rtl="0">
              <a:lnSpc>
                <a:spcPct val="100000"/>
              </a:lnSpc>
              <a:spcBef>
                <a:spcPts val="0"/>
              </a:spcBef>
              <a:spcAft>
                <a:spcPts val="0"/>
              </a:spcAft>
              <a:buClr>
                <a:schemeClr val="accent6"/>
              </a:buClr>
              <a:buSzPts val="1800"/>
              <a:buFont typeface="Bai Jamjuree"/>
              <a:buChar char="●"/>
            </a:pPr>
            <a:r>
              <a:rPr lang="en" sz="1800" b="1">
                <a:solidFill>
                  <a:schemeClr val="accent6"/>
                </a:solidFill>
                <a:latin typeface="Bai Jamjuree"/>
                <a:ea typeface="Bai Jamjuree"/>
                <a:cs typeface="Bai Jamjuree"/>
                <a:sym typeface="Bai Jamjuree"/>
              </a:rPr>
              <a:t>No data pre-processing required - often works great with categorical and numerical values as is.</a:t>
            </a:r>
            <a:endParaRPr sz="1800" b="1">
              <a:solidFill>
                <a:schemeClr val="accent6"/>
              </a:solidFill>
              <a:latin typeface="Bai Jamjuree"/>
              <a:ea typeface="Bai Jamjuree"/>
              <a:cs typeface="Bai Jamjuree"/>
              <a:sym typeface="Bai Jamjuree"/>
            </a:endParaRPr>
          </a:p>
          <a:p>
            <a:pPr marL="457200" lvl="0" indent="-342900" algn="l" rtl="0">
              <a:lnSpc>
                <a:spcPct val="100000"/>
              </a:lnSpc>
              <a:spcBef>
                <a:spcPts val="0"/>
              </a:spcBef>
              <a:spcAft>
                <a:spcPts val="0"/>
              </a:spcAft>
              <a:buClr>
                <a:schemeClr val="accent6"/>
              </a:buClr>
              <a:buSzPts val="1800"/>
              <a:buFont typeface="Bai Jamjuree"/>
              <a:buChar char="●"/>
            </a:pPr>
            <a:r>
              <a:rPr lang="en" sz="1800" b="1">
                <a:solidFill>
                  <a:schemeClr val="accent6"/>
                </a:solidFill>
                <a:latin typeface="Bai Jamjuree"/>
                <a:ea typeface="Bai Jamjuree"/>
                <a:cs typeface="Bai Jamjuree"/>
                <a:sym typeface="Bai Jamjuree"/>
              </a:rPr>
              <a:t>Handles missing data - imputation not required.</a:t>
            </a:r>
            <a:endParaRPr sz="1800" b="1">
              <a:solidFill>
                <a:schemeClr val="accent6"/>
              </a:solidFill>
              <a:latin typeface="Bai Jamjuree"/>
              <a:ea typeface="Bai Jamjuree"/>
              <a:cs typeface="Bai Jamjuree"/>
              <a:sym typeface="Bai Jamjure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11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Disadvantage of Gradient Boosting</a:t>
            </a:r>
            <a:endParaRPr u="sng"/>
          </a:p>
        </p:txBody>
      </p:sp>
      <p:sp>
        <p:nvSpPr>
          <p:cNvPr id="2270" name="Google Shape;2270;p116"/>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sp>
        <p:nvSpPr>
          <p:cNvPr id="2271" name="Google Shape;2271;p116"/>
          <p:cNvSpPr txBox="1"/>
          <p:nvPr/>
        </p:nvSpPr>
        <p:spPr>
          <a:xfrm>
            <a:off x="1174850" y="1296750"/>
            <a:ext cx="6791100" cy="35094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accent6"/>
              </a:buClr>
              <a:buSzPts val="1800"/>
              <a:buFont typeface="Bai Jamjuree"/>
              <a:buChar char="●"/>
            </a:pPr>
            <a:r>
              <a:rPr lang="en" sz="1800" b="1">
                <a:solidFill>
                  <a:schemeClr val="accent6"/>
                </a:solidFill>
                <a:latin typeface="Bai Jamjuree"/>
                <a:ea typeface="Bai Jamjuree"/>
                <a:cs typeface="Bai Jamjuree"/>
                <a:sym typeface="Bai Jamjuree"/>
              </a:rPr>
              <a:t>Gradient Boosting Models will continue improving to minimize all errors. This can overemphasize outliers and cause overfitting.</a:t>
            </a:r>
            <a:endParaRPr sz="1800" b="1">
              <a:solidFill>
                <a:schemeClr val="accent6"/>
              </a:solidFill>
              <a:latin typeface="Bai Jamjuree"/>
              <a:ea typeface="Bai Jamjuree"/>
              <a:cs typeface="Bai Jamjuree"/>
              <a:sym typeface="Bai Jamjuree"/>
            </a:endParaRPr>
          </a:p>
          <a:p>
            <a:pPr marL="457200" lvl="0" indent="-342900" algn="l" rtl="0">
              <a:spcBef>
                <a:spcPts val="0"/>
              </a:spcBef>
              <a:spcAft>
                <a:spcPts val="0"/>
              </a:spcAft>
              <a:buClr>
                <a:schemeClr val="accent6"/>
              </a:buClr>
              <a:buSzPts val="1800"/>
              <a:buFont typeface="Bai Jamjuree"/>
              <a:buChar char="●"/>
            </a:pPr>
            <a:r>
              <a:rPr lang="en" sz="1800" b="1">
                <a:solidFill>
                  <a:schemeClr val="accent6"/>
                </a:solidFill>
                <a:latin typeface="Bai Jamjuree"/>
                <a:ea typeface="Bai Jamjuree"/>
                <a:cs typeface="Bai Jamjuree"/>
                <a:sym typeface="Bai Jamjuree"/>
              </a:rPr>
              <a:t>Computationally expensive - often require many trees (&gt;1000) which can be time and memory exhaustive.</a:t>
            </a:r>
            <a:endParaRPr sz="1800" b="1">
              <a:solidFill>
                <a:schemeClr val="accent6"/>
              </a:solidFill>
              <a:latin typeface="Bai Jamjuree"/>
              <a:ea typeface="Bai Jamjuree"/>
              <a:cs typeface="Bai Jamjuree"/>
              <a:sym typeface="Bai Jamjuree"/>
            </a:endParaRPr>
          </a:p>
          <a:p>
            <a:pPr marL="457200" lvl="0" indent="-342900" algn="l" rtl="0">
              <a:spcBef>
                <a:spcPts val="0"/>
              </a:spcBef>
              <a:spcAft>
                <a:spcPts val="0"/>
              </a:spcAft>
              <a:buClr>
                <a:schemeClr val="accent6"/>
              </a:buClr>
              <a:buSzPts val="1800"/>
              <a:buFont typeface="Bai Jamjuree"/>
              <a:buChar char="●"/>
            </a:pPr>
            <a:r>
              <a:rPr lang="en" sz="1800" b="1">
                <a:solidFill>
                  <a:schemeClr val="accent6"/>
                </a:solidFill>
                <a:latin typeface="Bai Jamjuree"/>
                <a:ea typeface="Bai Jamjuree"/>
                <a:cs typeface="Bai Jamjuree"/>
                <a:sym typeface="Bai Jamjuree"/>
              </a:rPr>
              <a:t>The high flexibility results in many parameters that interact and influence heavily the behavior of the approach (number of iterations, tree depth, regularization parameters, etc.). This requires a large grid search during tuning.</a:t>
            </a:r>
            <a:endParaRPr sz="1800" b="1">
              <a:solidFill>
                <a:schemeClr val="accent6"/>
              </a:solidFill>
              <a:latin typeface="Bai Jamjuree"/>
              <a:ea typeface="Bai Jamjuree"/>
              <a:cs typeface="Bai Jamjuree"/>
              <a:sym typeface="Bai Jamjuree"/>
            </a:endParaRPr>
          </a:p>
          <a:p>
            <a:pPr marL="457200" lvl="0" indent="-342900" algn="l" rtl="0">
              <a:spcBef>
                <a:spcPts val="0"/>
              </a:spcBef>
              <a:spcAft>
                <a:spcPts val="0"/>
              </a:spcAft>
              <a:buClr>
                <a:schemeClr val="accent6"/>
              </a:buClr>
              <a:buSzPts val="1800"/>
              <a:buFont typeface="Bai Jamjuree"/>
              <a:buChar char="●"/>
            </a:pPr>
            <a:r>
              <a:rPr lang="en" sz="1800" b="1">
                <a:solidFill>
                  <a:schemeClr val="accent6"/>
                </a:solidFill>
                <a:latin typeface="Bai Jamjuree"/>
                <a:ea typeface="Bai Jamjuree"/>
                <a:cs typeface="Bai Jamjuree"/>
                <a:sym typeface="Bai Jamjuree"/>
              </a:rPr>
              <a:t>Less interpretative in nature, although this is easily addressed with various tools.</a:t>
            </a:r>
            <a:endParaRPr sz="1800" b="1">
              <a:solidFill>
                <a:schemeClr val="accent6"/>
              </a:solidFill>
              <a:latin typeface="Bai Jamjuree"/>
              <a:ea typeface="Bai Jamjuree"/>
              <a:cs typeface="Bai Jamjuree"/>
              <a:sym typeface="Bai Jamjure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p11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3. XGBoost</a:t>
            </a:r>
            <a:endParaRPr/>
          </a:p>
        </p:txBody>
      </p:sp>
      <p:sp>
        <p:nvSpPr>
          <p:cNvPr id="2277" name="Google Shape;2277;p117"/>
          <p:cNvSpPr txBox="1"/>
          <p:nvPr/>
        </p:nvSpPr>
        <p:spPr>
          <a:xfrm>
            <a:off x="1418400" y="1371150"/>
            <a:ext cx="59745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Extreme Gradient Boosting (XGBoost) improves gradient boosting for computational speed and scale in several ways. XGBoost uses multiple cores on the CPU so that learning can occur in parallel during training. It is a boosting algorithm that can handle extensive datasets, making it attractive for big data applications. The key features of XGBoost are parallelization, distributed computing, cache optimization, and out-of-core processing.</a:t>
            </a:r>
            <a:endParaRPr sz="1600" b="1">
              <a:solidFill>
                <a:schemeClr val="accent6"/>
              </a:solidFill>
              <a:latin typeface="Bai Jamjuree"/>
              <a:ea typeface="Bai Jamjuree"/>
              <a:cs typeface="Bai Jamjuree"/>
              <a:sym typeface="Bai Jamjure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2282" name="Google Shape;2282;p1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Diagram of XGBoost </a:t>
            </a:r>
            <a:endParaRPr/>
          </a:p>
        </p:txBody>
      </p:sp>
      <p:sp>
        <p:nvSpPr>
          <p:cNvPr id="2283" name="Google Shape;2283;p118"/>
          <p:cNvSpPr txBox="1"/>
          <p:nvPr/>
        </p:nvSpPr>
        <p:spPr>
          <a:xfrm>
            <a:off x="1418400" y="1371150"/>
            <a:ext cx="5974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solidFill>
                <a:schemeClr val="accent6"/>
              </a:solidFill>
              <a:latin typeface="Bai Jamjuree"/>
              <a:ea typeface="Bai Jamjuree"/>
              <a:cs typeface="Bai Jamjuree"/>
              <a:sym typeface="Bai Jamjuree"/>
            </a:endParaRPr>
          </a:p>
        </p:txBody>
      </p:sp>
      <p:pic>
        <p:nvPicPr>
          <p:cNvPr id="2284" name="Google Shape;2284;p118"/>
          <p:cNvPicPr preferRelativeResize="0"/>
          <p:nvPr/>
        </p:nvPicPr>
        <p:blipFill>
          <a:blip r:embed="rId3">
            <a:alphaModFix/>
          </a:blip>
          <a:stretch>
            <a:fillRect/>
          </a:stretch>
        </p:blipFill>
        <p:spPr>
          <a:xfrm>
            <a:off x="1889625" y="1145450"/>
            <a:ext cx="5144374" cy="32621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1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700"/>
              <a:t>When To Use XGBoost ?</a:t>
            </a:r>
            <a:endParaRPr sz="2700"/>
          </a:p>
        </p:txBody>
      </p:sp>
      <p:sp>
        <p:nvSpPr>
          <p:cNvPr id="2290" name="Google Shape;2290;p119"/>
          <p:cNvSpPr txBox="1"/>
          <p:nvPr/>
        </p:nvSpPr>
        <p:spPr>
          <a:xfrm>
            <a:off x="1318100" y="1146175"/>
            <a:ext cx="6762600" cy="2678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800">
              <a:solidFill>
                <a:schemeClr val="accent6"/>
              </a:solidFill>
              <a:latin typeface="Bai Jamjuree SemiBold"/>
              <a:ea typeface="Bai Jamjuree SemiBold"/>
              <a:cs typeface="Bai Jamjuree SemiBold"/>
              <a:sym typeface="Bai Jamjuree SemiBold"/>
            </a:endParaRPr>
          </a:p>
          <a:p>
            <a:pPr marL="457200" lvl="0" indent="-342900" algn="l" rtl="0">
              <a:spcBef>
                <a:spcPts val="0"/>
              </a:spcBef>
              <a:spcAft>
                <a:spcPts val="0"/>
              </a:spcAft>
              <a:buClr>
                <a:schemeClr val="accent6"/>
              </a:buClr>
              <a:buSzPts val="1800"/>
              <a:buFont typeface="Bai Jamjuree SemiBold"/>
              <a:buChar char="●"/>
            </a:pPr>
            <a:r>
              <a:rPr lang="en" sz="1800">
                <a:solidFill>
                  <a:schemeClr val="accent6"/>
                </a:solidFill>
                <a:latin typeface="Bai Jamjuree SemiBold"/>
                <a:ea typeface="Bai Jamjuree SemiBold"/>
                <a:cs typeface="Bai Jamjuree SemiBold"/>
                <a:sym typeface="Bai Jamjuree SemiBold"/>
              </a:rPr>
              <a:t>When you have large number of observations in training data.</a:t>
            </a:r>
            <a:endParaRPr sz="1800">
              <a:solidFill>
                <a:schemeClr val="accent6"/>
              </a:solidFill>
              <a:latin typeface="Bai Jamjuree SemiBold"/>
              <a:ea typeface="Bai Jamjuree SemiBold"/>
              <a:cs typeface="Bai Jamjuree SemiBold"/>
              <a:sym typeface="Bai Jamjuree SemiBold"/>
            </a:endParaRPr>
          </a:p>
          <a:p>
            <a:pPr marL="457200" lvl="0" indent="-342900" algn="l" rtl="0">
              <a:spcBef>
                <a:spcPts val="0"/>
              </a:spcBef>
              <a:spcAft>
                <a:spcPts val="0"/>
              </a:spcAft>
              <a:buClr>
                <a:schemeClr val="accent6"/>
              </a:buClr>
              <a:buSzPts val="1800"/>
              <a:buFont typeface="Bai Jamjuree SemiBold"/>
              <a:buChar char="●"/>
            </a:pPr>
            <a:r>
              <a:rPr lang="en" sz="1800">
                <a:solidFill>
                  <a:schemeClr val="accent6"/>
                </a:solidFill>
                <a:latin typeface="Bai Jamjuree SemiBold"/>
                <a:ea typeface="Bai Jamjuree SemiBold"/>
                <a:cs typeface="Bai Jamjuree SemiBold"/>
                <a:sym typeface="Bai Jamjuree SemiBold"/>
              </a:rPr>
              <a:t>Number features &lt; number of observations in training data.</a:t>
            </a:r>
            <a:endParaRPr sz="1800">
              <a:solidFill>
                <a:schemeClr val="accent6"/>
              </a:solidFill>
              <a:latin typeface="Bai Jamjuree SemiBold"/>
              <a:ea typeface="Bai Jamjuree SemiBold"/>
              <a:cs typeface="Bai Jamjuree SemiBold"/>
              <a:sym typeface="Bai Jamjuree SemiBold"/>
            </a:endParaRPr>
          </a:p>
          <a:p>
            <a:pPr marL="457200" lvl="0" indent="-342900" algn="l" rtl="0">
              <a:spcBef>
                <a:spcPts val="0"/>
              </a:spcBef>
              <a:spcAft>
                <a:spcPts val="0"/>
              </a:spcAft>
              <a:buClr>
                <a:schemeClr val="accent6"/>
              </a:buClr>
              <a:buSzPts val="1800"/>
              <a:buFont typeface="Bai Jamjuree SemiBold"/>
              <a:buChar char="●"/>
            </a:pPr>
            <a:r>
              <a:rPr lang="en" sz="1800">
                <a:solidFill>
                  <a:schemeClr val="accent6"/>
                </a:solidFill>
                <a:latin typeface="Bai Jamjuree SemiBold"/>
                <a:ea typeface="Bai Jamjuree SemiBold"/>
                <a:cs typeface="Bai Jamjuree SemiBold"/>
                <a:sym typeface="Bai Jamjuree SemiBold"/>
              </a:rPr>
              <a:t>It performs well when data has mixture numerical and categorical features or just numeric features.</a:t>
            </a:r>
            <a:endParaRPr sz="1800">
              <a:solidFill>
                <a:schemeClr val="accent6"/>
              </a:solidFill>
              <a:latin typeface="Bai Jamjuree SemiBold"/>
              <a:ea typeface="Bai Jamjuree SemiBold"/>
              <a:cs typeface="Bai Jamjuree SemiBold"/>
              <a:sym typeface="Bai Jamjuree SemiBold"/>
            </a:endParaRPr>
          </a:p>
          <a:p>
            <a:pPr marL="457200" lvl="0" indent="-342900" algn="l" rtl="0">
              <a:spcBef>
                <a:spcPts val="0"/>
              </a:spcBef>
              <a:spcAft>
                <a:spcPts val="0"/>
              </a:spcAft>
              <a:buClr>
                <a:schemeClr val="accent6"/>
              </a:buClr>
              <a:buSzPts val="1800"/>
              <a:buFont typeface="Bai Jamjuree SemiBold"/>
              <a:buChar char="●"/>
            </a:pPr>
            <a:r>
              <a:rPr lang="en" sz="1800">
                <a:solidFill>
                  <a:schemeClr val="accent6"/>
                </a:solidFill>
                <a:latin typeface="Bai Jamjuree SemiBold"/>
                <a:ea typeface="Bai Jamjuree SemiBold"/>
                <a:cs typeface="Bai Jamjuree SemiBold"/>
                <a:sym typeface="Bai Jamjuree SemiBold"/>
              </a:rPr>
              <a:t>When the model performance metrics are to be considered.</a:t>
            </a:r>
            <a:endParaRPr sz="1800">
              <a:solidFill>
                <a:schemeClr val="accent6"/>
              </a:solidFill>
              <a:latin typeface="Bai Jamjuree SemiBold"/>
              <a:ea typeface="Bai Jamjuree SemiBold"/>
              <a:cs typeface="Bai Jamjuree SemiBold"/>
              <a:sym typeface="Bai Jamjuree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12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Features of XGBoost</a:t>
            </a:r>
            <a:endParaRPr u="sng"/>
          </a:p>
        </p:txBody>
      </p:sp>
      <p:sp>
        <p:nvSpPr>
          <p:cNvPr id="2296" name="Google Shape;2296;p120"/>
          <p:cNvSpPr txBox="1"/>
          <p:nvPr/>
        </p:nvSpPr>
        <p:spPr>
          <a:xfrm>
            <a:off x="860850" y="1289475"/>
            <a:ext cx="7422300" cy="3632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accent6"/>
              </a:buClr>
              <a:buSzPts val="1600"/>
              <a:buFont typeface="Bai Jamjuree Medium"/>
              <a:buChar char="●"/>
            </a:pPr>
            <a:r>
              <a:rPr lang="en" sz="1600" b="1" u="sng">
                <a:solidFill>
                  <a:schemeClr val="accent6"/>
                </a:solidFill>
                <a:latin typeface="Bai Jamjuree"/>
                <a:ea typeface="Bai Jamjuree"/>
                <a:cs typeface="Bai Jamjuree"/>
                <a:sym typeface="Bai Jamjuree"/>
              </a:rPr>
              <a:t>Regularization</a:t>
            </a:r>
            <a:r>
              <a:rPr lang="en" sz="1600">
                <a:solidFill>
                  <a:schemeClr val="accent6"/>
                </a:solidFill>
                <a:latin typeface="Bai Jamjuree Medium"/>
                <a:ea typeface="Bai Jamjuree Medium"/>
                <a:cs typeface="Bai Jamjuree Medium"/>
                <a:sym typeface="Bai Jamjuree Medium"/>
              </a:rPr>
              <a:t>: XGBoost has an option to penalize complex models through both L1 and L2 regularization. Regularization helps in preventing overfitting.</a:t>
            </a:r>
            <a:endParaRPr sz="1600">
              <a:solidFill>
                <a:schemeClr val="accent6"/>
              </a:solidFill>
              <a:latin typeface="Bai Jamjuree Medium"/>
              <a:ea typeface="Bai Jamjuree Medium"/>
              <a:cs typeface="Bai Jamjuree Medium"/>
              <a:sym typeface="Bai Jamjuree Medium"/>
            </a:endParaRPr>
          </a:p>
          <a:p>
            <a:pPr marL="457200" lvl="0" indent="0" algn="l" rtl="0">
              <a:spcBef>
                <a:spcPts val="0"/>
              </a:spcBef>
              <a:spcAft>
                <a:spcPts val="0"/>
              </a:spcAft>
              <a:buNone/>
            </a:pPr>
            <a:endParaRPr sz="1600">
              <a:solidFill>
                <a:schemeClr val="accent6"/>
              </a:solidFill>
              <a:latin typeface="Bai Jamjuree Medium"/>
              <a:ea typeface="Bai Jamjuree Medium"/>
              <a:cs typeface="Bai Jamjuree Medium"/>
              <a:sym typeface="Bai Jamjuree Medium"/>
            </a:endParaRPr>
          </a:p>
          <a:p>
            <a:pPr marL="457200" lvl="0" indent="-330200" algn="l" rtl="0">
              <a:spcBef>
                <a:spcPts val="0"/>
              </a:spcBef>
              <a:spcAft>
                <a:spcPts val="0"/>
              </a:spcAft>
              <a:buClr>
                <a:schemeClr val="accent6"/>
              </a:buClr>
              <a:buSzPts val="1600"/>
              <a:buFont typeface="Bai Jamjuree Medium"/>
              <a:buChar char="●"/>
            </a:pPr>
            <a:r>
              <a:rPr lang="en" sz="1600" b="1" u="sng">
                <a:solidFill>
                  <a:schemeClr val="accent6"/>
                </a:solidFill>
                <a:latin typeface="Bai Jamjuree"/>
                <a:ea typeface="Bai Jamjuree"/>
                <a:cs typeface="Bai Jamjuree"/>
                <a:sym typeface="Bai Jamjuree"/>
              </a:rPr>
              <a:t>Handling sparse data</a:t>
            </a:r>
            <a:r>
              <a:rPr lang="en" sz="1600">
                <a:solidFill>
                  <a:schemeClr val="accent6"/>
                </a:solidFill>
                <a:latin typeface="Bai Jamjuree Medium"/>
                <a:ea typeface="Bai Jamjuree Medium"/>
                <a:cs typeface="Bai Jamjuree Medium"/>
                <a:sym typeface="Bai Jamjuree Medium"/>
              </a:rPr>
              <a:t>: Missing values or data processing steps like one-hot encoding make data sparse. XGBoost incorporates a sparsity-aware split finding algorithm to handle different types of sparsity patterns in the data.</a:t>
            </a:r>
            <a:endParaRPr sz="1600">
              <a:solidFill>
                <a:schemeClr val="accent6"/>
              </a:solidFill>
              <a:latin typeface="Bai Jamjuree Medium"/>
              <a:ea typeface="Bai Jamjuree Medium"/>
              <a:cs typeface="Bai Jamjuree Medium"/>
              <a:sym typeface="Bai Jamjuree Medium"/>
            </a:endParaRPr>
          </a:p>
          <a:p>
            <a:pPr marL="457200" lvl="0" indent="0" algn="l" rtl="0">
              <a:spcBef>
                <a:spcPts val="0"/>
              </a:spcBef>
              <a:spcAft>
                <a:spcPts val="0"/>
              </a:spcAft>
              <a:buNone/>
            </a:pPr>
            <a:endParaRPr sz="1600">
              <a:solidFill>
                <a:schemeClr val="accent6"/>
              </a:solidFill>
              <a:latin typeface="Bai Jamjuree Medium"/>
              <a:ea typeface="Bai Jamjuree Medium"/>
              <a:cs typeface="Bai Jamjuree Medium"/>
              <a:sym typeface="Bai Jamjuree Medium"/>
            </a:endParaRPr>
          </a:p>
          <a:p>
            <a:pPr marL="457200" lvl="0" indent="-330200" algn="l" rtl="0">
              <a:spcBef>
                <a:spcPts val="0"/>
              </a:spcBef>
              <a:spcAft>
                <a:spcPts val="0"/>
              </a:spcAft>
              <a:buClr>
                <a:schemeClr val="accent6"/>
              </a:buClr>
              <a:buSzPts val="1600"/>
              <a:buFont typeface="Bai Jamjuree Medium"/>
              <a:buChar char="●"/>
            </a:pPr>
            <a:r>
              <a:rPr lang="en" sz="1600" b="1" u="sng">
                <a:solidFill>
                  <a:schemeClr val="accent6"/>
                </a:solidFill>
                <a:latin typeface="Bai Jamjuree"/>
                <a:ea typeface="Bai Jamjuree"/>
                <a:cs typeface="Bai Jamjuree"/>
                <a:sym typeface="Bai Jamjuree"/>
              </a:rPr>
              <a:t>Weighted quantile sketch</a:t>
            </a:r>
            <a:r>
              <a:rPr lang="en" sz="1600">
                <a:solidFill>
                  <a:schemeClr val="accent6"/>
                </a:solidFill>
                <a:latin typeface="Bai Jamjuree Medium"/>
                <a:ea typeface="Bai Jamjuree Medium"/>
                <a:cs typeface="Bai Jamjuree Medium"/>
                <a:sym typeface="Bai Jamjuree Medium"/>
              </a:rPr>
              <a:t>: Most existing tree based algorithms can find the split points when the data points are of equal weights (using quantile sketch algorithm). However, they are not equipped to handle weighted data. XGBoost has a distributed weighted quantile sketch algorithm to effectively handle weighted data.</a:t>
            </a:r>
            <a:endParaRPr sz="1600">
              <a:solidFill>
                <a:schemeClr val="accent6"/>
              </a:solidFill>
              <a:latin typeface="Bai Jamjuree Medium"/>
              <a:ea typeface="Bai Jamjuree Medium"/>
              <a:cs typeface="Bai Jamjuree Medium"/>
              <a:sym typeface="Bai Jamjuree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1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Features of XGBoost</a:t>
            </a:r>
            <a:endParaRPr u="sng"/>
          </a:p>
          <a:p>
            <a:pPr marL="0" lvl="0" indent="0" algn="l" rtl="0">
              <a:spcBef>
                <a:spcPts val="0"/>
              </a:spcBef>
              <a:spcAft>
                <a:spcPts val="0"/>
              </a:spcAft>
              <a:buNone/>
            </a:pPr>
            <a:endParaRPr u="sng"/>
          </a:p>
        </p:txBody>
      </p:sp>
      <p:sp>
        <p:nvSpPr>
          <p:cNvPr id="2302" name="Google Shape;2302;p121"/>
          <p:cNvSpPr txBox="1"/>
          <p:nvPr/>
        </p:nvSpPr>
        <p:spPr>
          <a:xfrm>
            <a:off x="860850" y="1289475"/>
            <a:ext cx="7422300" cy="3648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Font typeface="Bai Jamjuree Medium"/>
              <a:buChar char="●"/>
            </a:pPr>
            <a:r>
              <a:rPr lang="en" sz="1500" b="1" u="sng">
                <a:solidFill>
                  <a:schemeClr val="lt1"/>
                </a:solidFill>
                <a:latin typeface="Bai Jamjuree"/>
                <a:ea typeface="Bai Jamjuree"/>
                <a:cs typeface="Bai Jamjuree"/>
                <a:sym typeface="Bai Jamjuree"/>
              </a:rPr>
              <a:t>Block structure for parallel learning</a:t>
            </a:r>
            <a:r>
              <a:rPr lang="en" sz="1500">
                <a:solidFill>
                  <a:schemeClr val="lt1"/>
                </a:solidFill>
                <a:latin typeface="Bai Jamjuree Medium"/>
                <a:ea typeface="Bai Jamjuree Medium"/>
                <a:cs typeface="Bai Jamjuree Medium"/>
                <a:sym typeface="Bai Jamjuree Medium"/>
              </a:rPr>
              <a:t>:  For faster computing, XGBoost can make use of multiple cores on the CPU. This is possible because of a block structure in its system design. Data is sorted and stored in in-memory units called blocks. Unlike other algorithms, this enables the data layout to be reused by subsequent iterations, instead of computing it again. This feature also serves useful for steps like split finding and column sub-sampling.</a:t>
            </a:r>
            <a:endParaRPr sz="1500">
              <a:solidFill>
                <a:schemeClr val="lt1"/>
              </a:solidFill>
              <a:latin typeface="Bai Jamjuree Medium"/>
              <a:ea typeface="Bai Jamjuree Medium"/>
              <a:cs typeface="Bai Jamjuree Medium"/>
              <a:sym typeface="Bai Jamjuree Medium"/>
            </a:endParaRPr>
          </a:p>
          <a:p>
            <a:pPr marL="457200" lvl="0" indent="0" algn="l" rtl="0">
              <a:spcBef>
                <a:spcPts val="0"/>
              </a:spcBef>
              <a:spcAft>
                <a:spcPts val="0"/>
              </a:spcAft>
              <a:buNone/>
            </a:pPr>
            <a:endParaRPr sz="1500">
              <a:solidFill>
                <a:schemeClr val="lt1"/>
              </a:solidFill>
              <a:latin typeface="Bai Jamjuree Medium"/>
              <a:ea typeface="Bai Jamjuree Medium"/>
              <a:cs typeface="Bai Jamjuree Medium"/>
              <a:sym typeface="Bai Jamjuree Medium"/>
            </a:endParaRPr>
          </a:p>
          <a:p>
            <a:pPr marL="457200" lvl="0" indent="-323850" algn="l" rtl="0">
              <a:spcBef>
                <a:spcPts val="0"/>
              </a:spcBef>
              <a:spcAft>
                <a:spcPts val="0"/>
              </a:spcAft>
              <a:buClr>
                <a:schemeClr val="lt1"/>
              </a:buClr>
              <a:buSzPts val="1500"/>
              <a:buFont typeface="Bai Jamjuree Medium"/>
              <a:buChar char="●"/>
            </a:pPr>
            <a:r>
              <a:rPr lang="en" sz="1500" b="1" u="sng">
                <a:solidFill>
                  <a:schemeClr val="lt1"/>
                </a:solidFill>
                <a:latin typeface="Bai Jamjuree"/>
                <a:ea typeface="Bai Jamjuree"/>
                <a:cs typeface="Bai Jamjuree"/>
                <a:sym typeface="Bai Jamjuree"/>
              </a:rPr>
              <a:t>Cache awareness</a:t>
            </a:r>
            <a:r>
              <a:rPr lang="en" sz="1500">
                <a:solidFill>
                  <a:schemeClr val="lt1"/>
                </a:solidFill>
                <a:latin typeface="Bai Jamjuree Medium"/>
                <a:ea typeface="Bai Jamjuree Medium"/>
                <a:cs typeface="Bai Jamjuree Medium"/>
                <a:sym typeface="Bai Jamjuree Medium"/>
              </a:rPr>
              <a:t>: In XGBoost, non-continuous memory access is required to get the gradient statistics by row index. Hence, XGBoost has been designed to make optimal use of hardware. This is done by allocating internal buffers in each thread, where the gradient statistics can be stored</a:t>
            </a:r>
            <a:endParaRPr sz="1500">
              <a:solidFill>
                <a:schemeClr val="lt1"/>
              </a:solidFill>
              <a:latin typeface="Bai Jamjuree Medium"/>
              <a:ea typeface="Bai Jamjuree Medium"/>
              <a:cs typeface="Bai Jamjuree Medium"/>
              <a:sym typeface="Bai Jamjuree Medium"/>
            </a:endParaRPr>
          </a:p>
          <a:p>
            <a:pPr marL="457200" lvl="0" indent="0" algn="l" rtl="0">
              <a:spcBef>
                <a:spcPts val="0"/>
              </a:spcBef>
              <a:spcAft>
                <a:spcPts val="0"/>
              </a:spcAft>
              <a:buNone/>
            </a:pPr>
            <a:endParaRPr sz="1500">
              <a:solidFill>
                <a:schemeClr val="lt1"/>
              </a:solidFill>
              <a:latin typeface="Bai Jamjuree Medium"/>
              <a:ea typeface="Bai Jamjuree Medium"/>
              <a:cs typeface="Bai Jamjuree Medium"/>
              <a:sym typeface="Bai Jamjuree Medium"/>
            </a:endParaRPr>
          </a:p>
          <a:p>
            <a:pPr marL="457200" lvl="0" indent="-323850" algn="l" rtl="0">
              <a:spcBef>
                <a:spcPts val="0"/>
              </a:spcBef>
              <a:spcAft>
                <a:spcPts val="0"/>
              </a:spcAft>
              <a:buClr>
                <a:schemeClr val="lt1"/>
              </a:buClr>
              <a:buSzPts val="1500"/>
              <a:buFont typeface="Bai Jamjuree Medium"/>
              <a:buChar char="●"/>
            </a:pPr>
            <a:r>
              <a:rPr lang="en" sz="1500" b="1" u="sng">
                <a:solidFill>
                  <a:schemeClr val="lt1"/>
                </a:solidFill>
                <a:latin typeface="Bai Jamjuree"/>
                <a:ea typeface="Bai Jamjuree"/>
                <a:cs typeface="Bai Jamjuree"/>
                <a:sym typeface="Bai Jamjuree"/>
              </a:rPr>
              <a:t>Out-of-core computing</a:t>
            </a:r>
            <a:r>
              <a:rPr lang="en" sz="1500">
                <a:solidFill>
                  <a:schemeClr val="lt1"/>
                </a:solidFill>
                <a:latin typeface="Bai Jamjuree Medium"/>
                <a:ea typeface="Bai Jamjuree Medium"/>
                <a:cs typeface="Bai Jamjuree Medium"/>
                <a:sym typeface="Bai Jamjuree Medium"/>
              </a:rPr>
              <a:t>: This feature optimizes the available disk space and maximizes its usage when handling huge datasets that do not fit into memory.</a:t>
            </a:r>
            <a:endParaRPr sz="1500">
              <a:solidFill>
                <a:schemeClr val="accent6"/>
              </a:solidFill>
              <a:latin typeface="Bai Jamjuree Medium"/>
              <a:ea typeface="Bai Jamjuree Medium"/>
              <a:cs typeface="Bai Jamjuree Medium"/>
              <a:sym typeface="Bai Jamjuree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12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500" b="1" u="sng">
                <a:solidFill>
                  <a:schemeClr val="accent6"/>
                </a:solidFill>
              </a:rPr>
              <a:t>Working Of XGBoost Algorithm</a:t>
            </a:r>
            <a:endParaRPr sz="2500" b="1" u="sng">
              <a:solidFill>
                <a:schemeClr val="accent6"/>
              </a:solidFill>
            </a:endParaRPr>
          </a:p>
        </p:txBody>
      </p:sp>
      <p:sp>
        <p:nvSpPr>
          <p:cNvPr id="2308" name="Google Shape;2308;p122"/>
          <p:cNvSpPr txBox="1"/>
          <p:nvPr/>
        </p:nvSpPr>
        <p:spPr>
          <a:xfrm>
            <a:off x="860850" y="1074575"/>
            <a:ext cx="74223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accent6"/>
                </a:solidFill>
                <a:latin typeface="Bai Jamjuree"/>
                <a:ea typeface="Bai Jamjuree"/>
                <a:cs typeface="Bai Jamjuree"/>
                <a:sym typeface="Bai Jamjuree"/>
              </a:rPr>
              <a:t>When using gradient boosting for regression, the weak learners are regression trees, and each regression tree maps an input data point to one of its leafs that contains a continuous score.</a:t>
            </a:r>
            <a:endParaRPr sz="1700"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sz="17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700" b="1">
                <a:solidFill>
                  <a:schemeClr val="accent6"/>
                </a:solidFill>
                <a:latin typeface="Bai Jamjuree"/>
                <a:ea typeface="Bai Jamjuree"/>
                <a:cs typeface="Bai Jamjuree"/>
                <a:sym typeface="Bai Jamjuree"/>
              </a:rPr>
              <a:t>XGBoost minimizes a regularized (L1 and L2) objective function that combines a </a:t>
            </a:r>
            <a:r>
              <a:rPr lang="en" sz="1700" b="1" i="1" u="sng">
                <a:solidFill>
                  <a:schemeClr val="accent6"/>
                </a:solidFill>
                <a:latin typeface="Bai Jamjuree"/>
                <a:ea typeface="Bai Jamjuree"/>
                <a:cs typeface="Bai Jamjuree"/>
                <a:sym typeface="Bai Jamjuree"/>
              </a:rPr>
              <a:t>convex loss function</a:t>
            </a:r>
            <a:r>
              <a:rPr lang="en" sz="1700" b="1">
                <a:solidFill>
                  <a:schemeClr val="accent6"/>
                </a:solidFill>
                <a:latin typeface="Bai Jamjuree"/>
                <a:ea typeface="Bai Jamjuree"/>
                <a:cs typeface="Bai Jamjuree"/>
                <a:sym typeface="Bai Jamjuree"/>
              </a:rPr>
              <a:t> (based on the difference between the predicted and target outputs) and </a:t>
            </a:r>
            <a:r>
              <a:rPr lang="en" sz="1700" b="1" i="1" u="sng">
                <a:solidFill>
                  <a:schemeClr val="accent6"/>
                </a:solidFill>
                <a:latin typeface="Bai Jamjuree"/>
                <a:ea typeface="Bai Jamjuree"/>
                <a:cs typeface="Bai Jamjuree"/>
                <a:sym typeface="Bai Jamjuree"/>
              </a:rPr>
              <a:t>a penalty term for model complexity</a:t>
            </a:r>
            <a:r>
              <a:rPr lang="en" sz="1700" b="1">
                <a:solidFill>
                  <a:schemeClr val="accent6"/>
                </a:solidFill>
                <a:latin typeface="Bai Jamjuree"/>
                <a:ea typeface="Bai Jamjuree"/>
                <a:cs typeface="Bai Jamjuree"/>
                <a:sym typeface="Bai Jamjuree"/>
              </a:rPr>
              <a:t> (in other words, the regression tree functions). </a:t>
            </a:r>
            <a:endParaRPr sz="1700"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sz="17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700" b="1">
                <a:solidFill>
                  <a:schemeClr val="accent6"/>
                </a:solidFill>
                <a:latin typeface="Bai Jamjuree"/>
                <a:ea typeface="Bai Jamjuree"/>
                <a:cs typeface="Bai Jamjuree"/>
                <a:sym typeface="Bai Jamjuree"/>
              </a:rPr>
              <a:t>The training proceeds iteratively, adding new trees that predict the residuals or errors of prior trees that are then combined with previous trees to make the final prediction. It's called gradient boosting because it uses a gradient descent algorithm to minimize the loss when adding new models.</a:t>
            </a:r>
            <a:endParaRPr sz="1700" b="1">
              <a:solidFill>
                <a:schemeClr val="accent6"/>
              </a:solidFill>
              <a:latin typeface="Bai Jamjuree"/>
              <a:ea typeface="Bai Jamjuree"/>
              <a:cs typeface="Bai Jamjuree"/>
              <a:sym typeface="Bai Jamjuree"/>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p123"/>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pic>
        <p:nvPicPr>
          <p:cNvPr id="2314" name="Google Shape;2314;p123"/>
          <p:cNvPicPr preferRelativeResize="0"/>
          <p:nvPr/>
        </p:nvPicPr>
        <p:blipFill>
          <a:blip r:embed="rId3">
            <a:alphaModFix/>
          </a:blip>
          <a:stretch>
            <a:fillRect/>
          </a:stretch>
        </p:blipFill>
        <p:spPr>
          <a:xfrm>
            <a:off x="1038025" y="289474"/>
            <a:ext cx="6813476" cy="4615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124"/>
          <p:cNvSpPr txBox="1"/>
          <p:nvPr/>
        </p:nvSpPr>
        <p:spPr>
          <a:xfrm>
            <a:off x="803500" y="680400"/>
            <a:ext cx="7422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6"/>
                </a:solidFill>
                <a:latin typeface="Bai Jamjuree"/>
                <a:ea typeface="Bai Jamjuree"/>
                <a:cs typeface="Bai Jamjuree"/>
                <a:sym typeface="Bai Jamjuree"/>
              </a:rPr>
              <a:t>With XGBoost, trees are built in parallel, instead of sequentially . It follows a level-wise strategy, scanning across gradient values and using these partial sums to evaluate the quality of splits at every possible split in the training set. </a:t>
            </a:r>
            <a:endParaRPr sz="1600" b="1">
              <a:solidFill>
                <a:schemeClr val="accent6"/>
              </a:solidFill>
              <a:latin typeface="Bai Jamjuree"/>
              <a:ea typeface="Bai Jamjuree"/>
              <a:cs typeface="Bai Jamjuree"/>
              <a:sym typeface="Bai Jamjuree"/>
            </a:endParaRPr>
          </a:p>
        </p:txBody>
      </p:sp>
      <p:pic>
        <p:nvPicPr>
          <p:cNvPr id="2320" name="Google Shape;2320;p124"/>
          <p:cNvPicPr preferRelativeResize="0"/>
          <p:nvPr/>
        </p:nvPicPr>
        <p:blipFill rotWithShape="1">
          <a:blip r:embed="rId3">
            <a:alphaModFix/>
          </a:blip>
          <a:srcRect l="36183" t="33224" r="35169" b="33477"/>
          <a:stretch/>
        </p:blipFill>
        <p:spPr>
          <a:xfrm>
            <a:off x="2005825" y="2042175"/>
            <a:ext cx="3954326" cy="2585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7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u="sng"/>
              <a:t>Maths For Ensemble Learning </a:t>
            </a:r>
            <a:endParaRPr u="sng"/>
          </a:p>
        </p:txBody>
      </p:sp>
      <p:sp>
        <p:nvSpPr>
          <p:cNvPr id="1965" name="Google Shape;1965;p71"/>
          <p:cNvSpPr txBox="1"/>
          <p:nvPr/>
        </p:nvSpPr>
        <p:spPr>
          <a:xfrm>
            <a:off x="715500" y="1260800"/>
            <a:ext cx="77130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accent6"/>
                </a:solidFill>
              </a:rPr>
              <a:t>Let’s suppose we have ’n’ predictors/models:</a:t>
            </a:r>
            <a:endParaRPr sz="1600">
              <a:solidFill>
                <a:schemeClr val="accent6"/>
              </a:solidFill>
            </a:endParaRPr>
          </a:p>
          <a:p>
            <a:pPr marL="1371600" lvl="0" indent="457200" algn="l" rtl="0">
              <a:spcBef>
                <a:spcPts val="0"/>
              </a:spcBef>
              <a:spcAft>
                <a:spcPts val="0"/>
              </a:spcAft>
              <a:buNone/>
            </a:pPr>
            <a:r>
              <a:rPr lang="en" sz="1600">
                <a:solidFill>
                  <a:schemeClr val="accent6"/>
                </a:solidFill>
              </a:rPr>
              <a:t>Z1, Z2, Z3, ……., Zn with a standard deviation of σ</a:t>
            </a:r>
            <a:endParaRPr sz="1600">
              <a:solidFill>
                <a:schemeClr val="accent6"/>
              </a:solidFill>
            </a:endParaRPr>
          </a:p>
          <a:p>
            <a:pPr marL="1828800" lvl="0" indent="457200" algn="l" rtl="0">
              <a:spcBef>
                <a:spcPts val="0"/>
              </a:spcBef>
              <a:spcAft>
                <a:spcPts val="0"/>
              </a:spcAft>
              <a:buNone/>
            </a:pPr>
            <a:r>
              <a:rPr lang="en" sz="1600">
                <a:solidFill>
                  <a:schemeClr val="accent6"/>
                </a:solidFill>
              </a:rPr>
              <a:t>Variance(z) = σ²</a:t>
            </a:r>
            <a:endParaRPr sz="1600">
              <a:solidFill>
                <a:schemeClr val="accent6"/>
              </a:solidFill>
            </a:endParaRPr>
          </a:p>
          <a:p>
            <a:pPr marL="0" lvl="0" indent="0" algn="l" rtl="0">
              <a:spcBef>
                <a:spcPts val="0"/>
              </a:spcBef>
              <a:spcAft>
                <a:spcPts val="0"/>
              </a:spcAft>
              <a:buNone/>
            </a:pPr>
            <a:r>
              <a:rPr lang="en" sz="1600">
                <a:solidFill>
                  <a:schemeClr val="accent6"/>
                </a:solidFill>
              </a:rPr>
              <a:t>If we use single predictors Z1, Z2, Z3, ……., Zn the variance associated with each will be σ² but the expected value will be the average of all the predictors.</a:t>
            </a:r>
            <a:endParaRPr sz="1600">
              <a:solidFill>
                <a:schemeClr val="accent6"/>
              </a:solidFill>
            </a:endParaRPr>
          </a:p>
          <a:p>
            <a:pPr marL="0" lvl="0" indent="0" algn="l" rtl="0">
              <a:spcBef>
                <a:spcPts val="0"/>
              </a:spcBef>
              <a:spcAft>
                <a:spcPts val="0"/>
              </a:spcAft>
              <a:buNone/>
            </a:pPr>
            <a:endParaRPr sz="1600">
              <a:solidFill>
                <a:schemeClr val="accent6"/>
              </a:solidFill>
            </a:endParaRPr>
          </a:p>
          <a:p>
            <a:pPr marL="0" lvl="0" indent="0" algn="l" rtl="0">
              <a:spcBef>
                <a:spcPts val="0"/>
              </a:spcBef>
              <a:spcAft>
                <a:spcPts val="0"/>
              </a:spcAft>
              <a:buNone/>
            </a:pPr>
            <a:r>
              <a:rPr lang="en" sz="1600">
                <a:solidFill>
                  <a:schemeClr val="accent6"/>
                </a:solidFill>
              </a:rPr>
              <a:t>Let’s consider the average of the predictors:</a:t>
            </a:r>
            <a:endParaRPr sz="1600">
              <a:solidFill>
                <a:schemeClr val="accent6"/>
              </a:solidFill>
            </a:endParaRPr>
          </a:p>
          <a:p>
            <a:pPr marL="1828800" lvl="0" indent="457200" algn="l" rtl="0">
              <a:spcBef>
                <a:spcPts val="0"/>
              </a:spcBef>
              <a:spcAft>
                <a:spcPts val="0"/>
              </a:spcAft>
              <a:buNone/>
            </a:pPr>
            <a:r>
              <a:rPr lang="en" sz="1600">
                <a:solidFill>
                  <a:schemeClr val="accent6"/>
                </a:solidFill>
              </a:rPr>
              <a:t>µ = (Z1 + Z2 + Z3+…….+ Zn)/n</a:t>
            </a:r>
            <a:endParaRPr sz="1600">
              <a:solidFill>
                <a:schemeClr val="accent6"/>
              </a:solidFill>
            </a:endParaRPr>
          </a:p>
          <a:p>
            <a:pPr marL="0" lvl="0" indent="0" algn="l" rtl="0">
              <a:spcBef>
                <a:spcPts val="0"/>
              </a:spcBef>
              <a:spcAft>
                <a:spcPts val="0"/>
              </a:spcAft>
              <a:buNone/>
            </a:pPr>
            <a:r>
              <a:rPr lang="en" sz="1600">
                <a:solidFill>
                  <a:schemeClr val="accent6"/>
                </a:solidFill>
              </a:rPr>
              <a:t>If we use µ as the predictor then the expected value remains the same but see the variance now:</a:t>
            </a:r>
            <a:endParaRPr sz="1600">
              <a:solidFill>
                <a:schemeClr val="accent6"/>
              </a:solidFill>
            </a:endParaRPr>
          </a:p>
          <a:p>
            <a:pPr marL="1828800" lvl="0" indent="457200" algn="l" rtl="0">
              <a:spcBef>
                <a:spcPts val="0"/>
              </a:spcBef>
              <a:spcAft>
                <a:spcPts val="0"/>
              </a:spcAft>
              <a:buNone/>
            </a:pPr>
            <a:r>
              <a:rPr lang="en" sz="1600">
                <a:solidFill>
                  <a:schemeClr val="accent6"/>
                </a:solidFill>
              </a:rPr>
              <a:t>variance(µ) = σ²/n</a:t>
            </a:r>
            <a:endParaRPr sz="1600">
              <a:solidFill>
                <a:schemeClr val="accent6"/>
              </a:solidFill>
            </a:endParaRPr>
          </a:p>
          <a:p>
            <a:pPr marL="0" lvl="0" indent="0" algn="l" rtl="0">
              <a:spcBef>
                <a:spcPts val="0"/>
              </a:spcBef>
              <a:spcAft>
                <a:spcPts val="0"/>
              </a:spcAft>
              <a:buNone/>
            </a:pPr>
            <a:r>
              <a:rPr lang="en" sz="1600">
                <a:solidFill>
                  <a:schemeClr val="accent6"/>
                </a:solidFill>
              </a:rPr>
              <a:t>So, the expected value remained ‘µ’ but variance decreases when we use an average of all the predictors.</a:t>
            </a:r>
            <a:endParaRPr sz="1600">
              <a:solidFill>
                <a:schemeClr val="accent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12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XGBoost Benefits and Attribute</a:t>
            </a:r>
            <a:endParaRPr sz="1500" b="1">
              <a:latin typeface="Bai Jamjuree"/>
              <a:ea typeface="Bai Jamjuree"/>
              <a:cs typeface="Bai Jamjuree"/>
              <a:sym typeface="Bai Jamjuree"/>
            </a:endParaRPr>
          </a:p>
          <a:p>
            <a:pPr marL="0" lvl="0" indent="0" algn="l" rtl="0">
              <a:spcBef>
                <a:spcPts val="0"/>
              </a:spcBef>
              <a:spcAft>
                <a:spcPts val="0"/>
              </a:spcAft>
              <a:buNone/>
            </a:pPr>
            <a:endParaRPr u="sng"/>
          </a:p>
        </p:txBody>
      </p:sp>
      <p:sp>
        <p:nvSpPr>
          <p:cNvPr id="2326" name="Google Shape;2326;p125"/>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sp>
        <p:nvSpPr>
          <p:cNvPr id="2327" name="Google Shape;2327;p125"/>
          <p:cNvSpPr txBox="1"/>
          <p:nvPr/>
        </p:nvSpPr>
        <p:spPr>
          <a:xfrm>
            <a:off x="715500" y="976500"/>
            <a:ext cx="7713000" cy="3481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500" b="1">
                <a:solidFill>
                  <a:schemeClr val="accent6"/>
                </a:solidFill>
                <a:latin typeface="Bai Jamjuree"/>
                <a:ea typeface="Bai Jamjuree"/>
                <a:cs typeface="Bai Jamjuree"/>
                <a:sym typeface="Bai Jamjuree"/>
              </a:rPr>
              <a:t>The list of benefits and attributes of XGBoost is extensive, and includes the following:</a:t>
            </a:r>
            <a:endParaRPr sz="1500" b="1">
              <a:solidFill>
                <a:schemeClr val="accent6"/>
              </a:solidFill>
              <a:latin typeface="Bai Jamjuree"/>
              <a:ea typeface="Bai Jamjuree"/>
              <a:cs typeface="Bai Jamjuree"/>
              <a:sym typeface="Bai Jamjuree"/>
            </a:endParaRPr>
          </a:p>
          <a:p>
            <a:pPr marL="457200" lvl="0" indent="-323850" algn="l" rtl="0">
              <a:lnSpc>
                <a:spcPct val="100000"/>
              </a:lnSpc>
              <a:spcBef>
                <a:spcPts val="500"/>
              </a:spcBef>
              <a:spcAft>
                <a:spcPts val="0"/>
              </a:spcAft>
              <a:buClr>
                <a:schemeClr val="accent6"/>
              </a:buClr>
              <a:buSzPts val="1500"/>
              <a:buFont typeface="Bai Jamjuree"/>
              <a:buChar char="●"/>
            </a:pPr>
            <a:r>
              <a:rPr lang="en" sz="1500" b="1">
                <a:solidFill>
                  <a:schemeClr val="accent6"/>
                </a:solidFill>
                <a:latin typeface="Bai Jamjuree"/>
                <a:ea typeface="Bai Jamjuree"/>
                <a:cs typeface="Bai Jamjuree"/>
                <a:sym typeface="Bai Jamjuree"/>
              </a:rPr>
              <a:t>A large and growing list of data scientists globally that are actively contributing to XGBoost open source development</a:t>
            </a:r>
            <a:endParaRPr sz="1500" b="1">
              <a:solidFill>
                <a:schemeClr val="accent6"/>
              </a:solidFill>
              <a:latin typeface="Bai Jamjuree"/>
              <a:ea typeface="Bai Jamjuree"/>
              <a:cs typeface="Bai Jamjuree"/>
              <a:sym typeface="Bai Jamjuree"/>
            </a:endParaRPr>
          </a:p>
          <a:p>
            <a:pPr marL="457200" lvl="0" indent="-323850" algn="l" rtl="0">
              <a:lnSpc>
                <a:spcPct val="100000"/>
              </a:lnSpc>
              <a:spcBef>
                <a:spcPts val="0"/>
              </a:spcBef>
              <a:spcAft>
                <a:spcPts val="0"/>
              </a:spcAft>
              <a:buClr>
                <a:schemeClr val="accent6"/>
              </a:buClr>
              <a:buSzPts val="1500"/>
              <a:buFont typeface="Bai Jamjuree"/>
              <a:buChar char="●"/>
            </a:pPr>
            <a:r>
              <a:rPr lang="en" sz="1500" b="1">
                <a:solidFill>
                  <a:schemeClr val="accent6"/>
                </a:solidFill>
                <a:latin typeface="Bai Jamjuree"/>
                <a:ea typeface="Bai Jamjuree"/>
                <a:cs typeface="Bai Jamjuree"/>
                <a:sym typeface="Bai Jamjuree"/>
              </a:rPr>
              <a:t>Usage on a wide range of applications, including solving problems in regression, classification, ranking, and user-defined prediction challenges</a:t>
            </a:r>
            <a:endParaRPr sz="1500" b="1">
              <a:solidFill>
                <a:schemeClr val="accent6"/>
              </a:solidFill>
              <a:latin typeface="Bai Jamjuree"/>
              <a:ea typeface="Bai Jamjuree"/>
              <a:cs typeface="Bai Jamjuree"/>
              <a:sym typeface="Bai Jamjuree"/>
            </a:endParaRPr>
          </a:p>
          <a:p>
            <a:pPr marL="457200" lvl="0" indent="-323850" algn="l" rtl="0">
              <a:lnSpc>
                <a:spcPct val="100000"/>
              </a:lnSpc>
              <a:spcBef>
                <a:spcPts val="0"/>
              </a:spcBef>
              <a:spcAft>
                <a:spcPts val="0"/>
              </a:spcAft>
              <a:buClr>
                <a:schemeClr val="accent6"/>
              </a:buClr>
              <a:buSzPts val="1500"/>
              <a:buFont typeface="Bai Jamjuree"/>
              <a:buChar char="●"/>
            </a:pPr>
            <a:r>
              <a:rPr lang="en" sz="1500" b="1">
                <a:solidFill>
                  <a:schemeClr val="accent6"/>
                </a:solidFill>
                <a:latin typeface="Bai Jamjuree"/>
                <a:ea typeface="Bai Jamjuree"/>
                <a:cs typeface="Bai Jamjuree"/>
                <a:sym typeface="Bai Jamjuree"/>
              </a:rPr>
              <a:t>A library that’s highly portable and currently runs on OS X, Windows, and Linux platforms</a:t>
            </a:r>
            <a:endParaRPr sz="1500" b="1">
              <a:solidFill>
                <a:schemeClr val="accent6"/>
              </a:solidFill>
              <a:latin typeface="Bai Jamjuree"/>
              <a:ea typeface="Bai Jamjuree"/>
              <a:cs typeface="Bai Jamjuree"/>
              <a:sym typeface="Bai Jamjuree"/>
            </a:endParaRPr>
          </a:p>
          <a:p>
            <a:pPr marL="457200" lvl="0" indent="-323850" algn="l" rtl="0">
              <a:lnSpc>
                <a:spcPct val="100000"/>
              </a:lnSpc>
              <a:spcBef>
                <a:spcPts val="0"/>
              </a:spcBef>
              <a:spcAft>
                <a:spcPts val="0"/>
              </a:spcAft>
              <a:buClr>
                <a:schemeClr val="accent6"/>
              </a:buClr>
              <a:buSzPts val="1500"/>
              <a:buChar char="●"/>
            </a:pPr>
            <a:r>
              <a:rPr lang="en" sz="1500" b="1">
                <a:solidFill>
                  <a:schemeClr val="accent6"/>
                </a:solidFill>
                <a:latin typeface="Bai Jamjuree"/>
                <a:ea typeface="Bai Jamjuree"/>
                <a:cs typeface="Bai Jamjuree"/>
                <a:sym typeface="Bai Jamjuree"/>
              </a:rPr>
              <a:t>Cloud integration that supports AWS, Azure, </a:t>
            </a:r>
            <a:r>
              <a:rPr lang="en" sz="1500" b="1">
                <a:solidFill>
                  <a:schemeClr val="accent6"/>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Yarn clusters</a:t>
            </a:r>
            <a:r>
              <a:rPr lang="en" sz="1500" b="1">
                <a:solidFill>
                  <a:schemeClr val="accent6"/>
                </a:solidFill>
                <a:latin typeface="Bai Jamjuree"/>
                <a:ea typeface="Bai Jamjuree"/>
                <a:cs typeface="Bai Jamjuree"/>
                <a:sym typeface="Bai Jamjuree"/>
              </a:rPr>
              <a:t>, and other ecosystems</a:t>
            </a:r>
            <a:endParaRPr sz="1500" b="1">
              <a:solidFill>
                <a:schemeClr val="accent6"/>
              </a:solidFill>
              <a:latin typeface="Bai Jamjuree"/>
              <a:ea typeface="Bai Jamjuree"/>
              <a:cs typeface="Bai Jamjuree"/>
              <a:sym typeface="Bai Jamjuree"/>
            </a:endParaRPr>
          </a:p>
          <a:p>
            <a:pPr marL="457200" lvl="0" indent="-323850" algn="l" rtl="0">
              <a:lnSpc>
                <a:spcPct val="100000"/>
              </a:lnSpc>
              <a:spcBef>
                <a:spcPts val="0"/>
              </a:spcBef>
              <a:spcAft>
                <a:spcPts val="0"/>
              </a:spcAft>
              <a:buClr>
                <a:schemeClr val="accent6"/>
              </a:buClr>
              <a:buSzPts val="1500"/>
              <a:buFont typeface="Bai Jamjuree"/>
              <a:buChar char="●"/>
            </a:pPr>
            <a:r>
              <a:rPr lang="en" sz="1500" b="1">
                <a:solidFill>
                  <a:schemeClr val="accent6"/>
                </a:solidFill>
                <a:latin typeface="Bai Jamjuree"/>
                <a:ea typeface="Bai Jamjuree"/>
                <a:cs typeface="Bai Jamjuree"/>
                <a:sym typeface="Bai Jamjuree"/>
              </a:rPr>
              <a:t>Active production use in multiple organizations across various vertical market areas</a:t>
            </a:r>
            <a:endParaRPr sz="1500" b="1">
              <a:solidFill>
                <a:schemeClr val="accent6"/>
              </a:solidFill>
              <a:latin typeface="Bai Jamjuree"/>
              <a:ea typeface="Bai Jamjuree"/>
              <a:cs typeface="Bai Jamjuree"/>
              <a:sym typeface="Bai Jamjuree"/>
            </a:endParaRPr>
          </a:p>
          <a:p>
            <a:pPr marL="457200" lvl="0" indent="-323850" algn="l" rtl="0">
              <a:lnSpc>
                <a:spcPct val="100000"/>
              </a:lnSpc>
              <a:spcBef>
                <a:spcPts val="0"/>
              </a:spcBef>
              <a:spcAft>
                <a:spcPts val="0"/>
              </a:spcAft>
              <a:buClr>
                <a:schemeClr val="accent6"/>
              </a:buClr>
              <a:buSzPts val="1500"/>
              <a:buFont typeface="Bai Jamjuree"/>
              <a:buChar char="●"/>
            </a:pPr>
            <a:r>
              <a:rPr lang="en" sz="1500" b="1">
                <a:solidFill>
                  <a:schemeClr val="accent6"/>
                </a:solidFill>
                <a:latin typeface="Bai Jamjuree"/>
                <a:ea typeface="Bai Jamjuree"/>
                <a:cs typeface="Bai Jamjuree"/>
                <a:sym typeface="Bai Jamjuree"/>
              </a:rPr>
              <a:t>A library that was built from the ground up to be efficient, flexible, and portable</a:t>
            </a:r>
            <a:endParaRPr sz="1500" b="1">
              <a:solidFill>
                <a:schemeClr val="accent6"/>
              </a:solidFill>
              <a:latin typeface="Bai Jamjuree"/>
              <a:ea typeface="Bai Jamjuree"/>
              <a:cs typeface="Bai Jamjuree"/>
              <a:sym typeface="Bai Jamjuree"/>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sp>
        <p:nvSpPr>
          <p:cNvPr id="2332" name="Google Shape;2332;p12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Advantage </a:t>
            </a:r>
            <a:endParaRPr u="sng"/>
          </a:p>
        </p:txBody>
      </p:sp>
      <p:sp>
        <p:nvSpPr>
          <p:cNvPr id="2333" name="Google Shape;2333;p126"/>
          <p:cNvSpPr txBox="1"/>
          <p:nvPr/>
        </p:nvSpPr>
        <p:spPr>
          <a:xfrm>
            <a:off x="601750" y="1475725"/>
            <a:ext cx="5616300" cy="2853600"/>
          </a:xfrm>
          <a:prstGeom prst="rect">
            <a:avLst/>
          </a:prstGeom>
          <a:noFill/>
          <a:ln>
            <a:noFill/>
          </a:ln>
        </p:spPr>
        <p:txBody>
          <a:bodyPr spcFirstLastPara="1" wrap="square" lIns="91425" tIns="91425" rIns="91425" bIns="91425" anchor="t" anchorCtr="0">
            <a:spAutoFit/>
          </a:bodyPr>
          <a:lstStyle/>
          <a:p>
            <a:pPr marL="457200" marR="381000" lvl="0" indent="-336550" algn="l" rtl="0">
              <a:lnSpc>
                <a:spcPct val="115000"/>
              </a:lnSpc>
              <a:spcBef>
                <a:spcPts val="0"/>
              </a:spcBef>
              <a:spcAft>
                <a:spcPts val="0"/>
              </a:spcAft>
              <a:buClr>
                <a:schemeClr val="accent6"/>
              </a:buClr>
              <a:buSzPts val="1700"/>
              <a:buFont typeface="Bai Jamjuree"/>
              <a:buChar char="●"/>
            </a:pPr>
            <a:r>
              <a:rPr lang="en" sz="1700" b="1">
                <a:solidFill>
                  <a:schemeClr val="accent6"/>
                </a:solidFill>
                <a:latin typeface="Bai Jamjuree"/>
                <a:ea typeface="Bai Jamjuree"/>
                <a:cs typeface="Bai Jamjuree"/>
                <a:sym typeface="Bai Jamjuree"/>
              </a:rPr>
              <a:t>It is Highly Flexible</a:t>
            </a:r>
            <a:endParaRPr sz="1700" b="1">
              <a:solidFill>
                <a:schemeClr val="accent6"/>
              </a:solidFill>
              <a:latin typeface="Bai Jamjuree"/>
              <a:ea typeface="Bai Jamjuree"/>
              <a:cs typeface="Bai Jamjuree"/>
              <a:sym typeface="Bai Jamjuree"/>
            </a:endParaRPr>
          </a:p>
          <a:p>
            <a:pPr marL="457200" marR="381000" lvl="0" indent="-336550" algn="l" rtl="0">
              <a:lnSpc>
                <a:spcPct val="115000"/>
              </a:lnSpc>
              <a:spcBef>
                <a:spcPts val="0"/>
              </a:spcBef>
              <a:spcAft>
                <a:spcPts val="0"/>
              </a:spcAft>
              <a:buClr>
                <a:schemeClr val="accent6"/>
              </a:buClr>
              <a:buSzPts val="1700"/>
              <a:buFont typeface="Bai Jamjuree"/>
              <a:buChar char="●"/>
            </a:pPr>
            <a:r>
              <a:rPr lang="en" sz="1700" b="1">
                <a:solidFill>
                  <a:schemeClr val="accent6"/>
                </a:solidFill>
                <a:latin typeface="Bai Jamjuree"/>
                <a:ea typeface="Bai Jamjuree"/>
                <a:cs typeface="Bai Jamjuree"/>
                <a:sym typeface="Bai Jamjuree"/>
              </a:rPr>
              <a:t>It uses the power of parallel processing</a:t>
            </a:r>
            <a:endParaRPr sz="1700" b="1">
              <a:solidFill>
                <a:schemeClr val="accent6"/>
              </a:solidFill>
              <a:latin typeface="Bai Jamjuree"/>
              <a:ea typeface="Bai Jamjuree"/>
              <a:cs typeface="Bai Jamjuree"/>
              <a:sym typeface="Bai Jamjuree"/>
            </a:endParaRPr>
          </a:p>
          <a:p>
            <a:pPr marL="457200" marR="381000" lvl="0" indent="-336550" algn="l" rtl="0">
              <a:lnSpc>
                <a:spcPct val="115000"/>
              </a:lnSpc>
              <a:spcBef>
                <a:spcPts val="0"/>
              </a:spcBef>
              <a:spcAft>
                <a:spcPts val="0"/>
              </a:spcAft>
              <a:buClr>
                <a:schemeClr val="accent6"/>
              </a:buClr>
              <a:buSzPts val="1700"/>
              <a:buFont typeface="Bai Jamjuree"/>
              <a:buChar char="●"/>
            </a:pPr>
            <a:r>
              <a:rPr lang="en" sz="1700" b="1">
                <a:solidFill>
                  <a:schemeClr val="accent6"/>
                </a:solidFill>
                <a:latin typeface="Bai Jamjuree"/>
                <a:ea typeface="Bai Jamjuree"/>
                <a:cs typeface="Bai Jamjuree"/>
                <a:sym typeface="Bai Jamjuree"/>
              </a:rPr>
              <a:t>It is faster than Gradient Boosting</a:t>
            </a:r>
            <a:endParaRPr sz="1700" b="1">
              <a:solidFill>
                <a:schemeClr val="accent6"/>
              </a:solidFill>
              <a:latin typeface="Bai Jamjuree"/>
              <a:ea typeface="Bai Jamjuree"/>
              <a:cs typeface="Bai Jamjuree"/>
              <a:sym typeface="Bai Jamjuree"/>
            </a:endParaRPr>
          </a:p>
          <a:p>
            <a:pPr marL="457200" marR="381000" lvl="0" indent="-336550" algn="l" rtl="0">
              <a:lnSpc>
                <a:spcPct val="115000"/>
              </a:lnSpc>
              <a:spcBef>
                <a:spcPts val="0"/>
              </a:spcBef>
              <a:spcAft>
                <a:spcPts val="0"/>
              </a:spcAft>
              <a:buClr>
                <a:schemeClr val="accent6"/>
              </a:buClr>
              <a:buSzPts val="1700"/>
              <a:buFont typeface="Bai Jamjuree"/>
              <a:buChar char="●"/>
            </a:pPr>
            <a:r>
              <a:rPr lang="en" sz="1700" b="1">
                <a:solidFill>
                  <a:schemeClr val="accent6"/>
                </a:solidFill>
                <a:latin typeface="Bai Jamjuree"/>
                <a:ea typeface="Bai Jamjuree"/>
                <a:cs typeface="Bai Jamjuree"/>
                <a:sym typeface="Bai Jamjuree"/>
              </a:rPr>
              <a:t>It supports regularization</a:t>
            </a:r>
            <a:endParaRPr sz="1700" b="1">
              <a:solidFill>
                <a:schemeClr val="accent6"/>
              </a:solidFill>
              <a:latin typeface="Bai Jamjuree"/>
              <a:ea typeface="Bai Jamjuree"/>
              <a:cs typeface="Bai Jamjuree"/>
              <a:sym typeface="Bai Jamjuree"/>
            </a:endParaRPr>
          </a:p>
          <a:p>
            <a:pPr marL="457200" marR="381000" lvl="0" indent="-336550" algn="l" rtl="0">
              <a:lnSpc>
                <a:spcPct val="115000"/>
              </a:lnSpc>
              <a:spcBef>
                <a:spcPts val="0"/>
              </a:spcBef>
              <a:spcAft>
                <a:spcPts val="0"/>
              </a:spcAft>
              <a:buClr>
                <a:schemeClr val="accent6"/>
              </a:buClr>
              <a:buSzPts val="1700"/>
              <a:buFont typeface="Bai Jamjuree"/>
              <a:buChar char="●"/>
            </a:pPr>
            <a:r>
              <a:rPr lang="en" sz="1700" b="1">
                <a:solidFill>
                  <a:schemeClr val="accent6"/>
                </a:solidFill>
                <a:latin typeface="Bai Jamjuree"/>
                <a:ea typeface="Bai Jamjuree"/>
                <a:cs typeface="Bai Jamjuree"/>
                <a:sym typeface="Bai Jamjuree"/>
              </a:rPr>
              <a:t>It is designed to handle missing data with its in-build features.</a:t>
            </a:r>
            <a:endParaRPr sz="1700" b="1">
              <a:solidFill>
                <a:schemeClr val="accent6"/>
              </a:solidFill>
              <a:latin typeface="Bai Jamjuree"/>
              <a:ea typeface="Bai Jamjuree"/>
              <a:cs typeface="Bai Jamjuree"/>
              <a:sym typeface="Bai Jamjuree"/>
            </a:endParaRPr>
          </a:p>
          <a:p>
            <a:pPr marL="457200" marR="381000" lvl="0" indent="-336550" algn="l" rtl="0">
              <a:lnSpc>
                <a:spcPct val="115000"/>
              </a:lnSpc>
              <a:spcBef>
                <a:spcPts val="0"/>
              </a:spcBef>
              <a:spcAft>
                <a:spcPts val="0"/>
              </a:spcAft>
              <a:buClr>
                <a:schemeClr val="accent6"/>
              </a:buClr>
              <a:buSzPts val="1700"/>
              <a:buFont typeface="Bai Jamjuree"/>
              <a:buChar char="●"/>
            </a:pPr>
            <a:r>
              <a:rPr lang="en" sz="1700" b="1">
                <a:solidFill>
                  <a:schemeClr val="accent6"/>
                </a:solidFill>
                <a:latin typeface="Bai Jamjuree"/>
                <a:ea typeface="Bai Jamjuree"/>
                <a:cs typeface="Bai Jamjuree"/>
                <a:sym typeface="Bai Jamjuree"/>
              </a:rPr>
              <a:t>The user can run a cross-validation after each iteration.</a:t>
            </a:r>
            <a:endParaRPr sz="1700" b="1">
              <a:solidFill>
                <a:schemeClr val="accent6"/>
              </a:solidFill>
              <a:latin typeface="Bai Jamjuree"/>
              <a:ea typeface="Bai Jamjuree"/>
              <a:cs typeface="Bai Jamjuree"/>
              <a:sym typeface="Bai Jamjuree"/>
            </a:endParaRPr>
          </a:p>
          <a:p>
            <a:pPr marL="457200" marR="381000" lvl="0" indent="-336550" algn="l" rtl="0">
              <a:lnSpc>
                <a:spcPct val="115000"/>
              </a:lnSpc>
              <a:spcBef>
                <a:spcPts val="0"/>
              </a:spcBef>
              <a:spcAft>
                <a:spcPts val="0"/>
              </a:spcAft>
              <a:buClr>
                <a:schemeClr val="accent6"/>
              </a:buClr>
              <a:buSzPts val="1700"/>
              <a:buFont typeface="Bai Jamjuree"/>
              <a:buChar char="●"/>
            </a:pPr>
            <a:r>
              <a:rPr lang="en" sz="1700" b="1">
                <a:solidFill>
                  <a:schemeClr val="accent6"/>
                </a:solidFill>
                <a:latin typeface="Bai Jamjuree"/>
                <a:ea typeface="Bai Jamjuree"/>
                <a:cs typeface="Bai Jamjuree"/>
                <a:sym typeface="Bai Jamjuree"/>
              </a:rPr>
              <a:t>It Works well in small to medium dataset</a:t>
            </a:r>
            <a:endParaRPr sz="1700" b="1">
              <a:solidFill>
                <a:schemeClr val="accent6"/>
              </a:solidFill>
              <a:latin typeface="Bai Jamjuree"/>
              <a:ea typeface="Bai Jamjuree"/>
              <a:cs typeface="Bai Jamjuree"/>
              <a:sym typeface="Bai Jamjure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2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Disadvantage </a:t>
            </a:r>
            <a:endParaRPr u="sng"/>
          </a:p>
        </p:txBody>
      </p:sp>
      <p:sp>
        <p:nvSpPr>
          <p:cNvPr id="2339" name="Google Shape;2339;p127"/>
          <p:cNvSpPr txBox="1"/>
          <p:nvPr/>
        </p:nvSpPr>
        <p:spPr>
          <a:xfrm>
            <a:off x="860850" y="1289475"/>
            <a:ext cx="7422300" cy="25527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accent6"/>
              </a:buClr>
              <a:buSzPts val="1700"/>
              <a:buFont typeface="Bai Jamjuree"/>
              <a:buChar char="●"/>
            </a:pPr>
            <a:r>
              <a:rPr lang="en" sz="1700" b="1">
                <a:solidFill>
                  <a:schemeClr val="accent6"/>
                </a:solidFill>
                <a:latin typeface="Bai Jamjuree"/>
                <a:ea typeface="Bai Jamjuree"/>
                <a:cs typeface="Bai Jamjuree"/>
                <a:sym typeface="Bai Jamjuree"/>
              </a:rPr>
              <a:t>XGBoost does not perform so well on sparse and unstructured data.</a:t>
            </a:r>
            <a:endParaRPr sz="1700" b="1">
              <a:solidFill>
                <a:schemeClr val="accent6"/>
              </a:solidFill>
              <a:latin typeface="Bai Jamjuree"/>
              <a:ea typeface="Bai Jamjuree"/>
              <a:cs typeface="Bai Jamjuree"/>
              <a:sym typeface="Bai Jamjuree"/>
            </a:endParaRPr>
          </a:p>
          <a:p>
            <a:pPr marL="457200" lvl="0" indent="-336550" algn="l" rtl="0">
              <a:lnSpc>
                <a:spcPct val="115000"/>
              </a:lnSpc>
              <a:spcBef>
                <a:spcPts val="0"/>
              </a:spcBef>
              <a:spcAft>
                <a:spcPts val="0"/>
              </a:spcAft>
              <a:buClr>
                <a:schemeClr val="accent6"/>
              </a:buClr>
              <a:buSzPts val="1700"/>
              <a:buFont typeface="Bai Jamjuree"/>
              <a:buChar char="●"/>
            </a:pPr>
            <a:r>
              <a:rPr lang="en" sz="1700" b="1">
                <a:solidFill>
                  <a:schemeClr val="accent6"/>
                </a:solidFill>
                <a:latin typeface="Bai Jamjuree"/>
                <a:ea typeface="Bai Jamjuree"/>
                <a:cs typeface="Bai Jamjuree"/>
                <a:sym typeface="Bai Jamjuree"/>
              </a:rPr>
              <a:t>A common thing often forgotten is that Gradient Boosting is very sensitive to outliers since every classifier is forced to fix the errors in the predecessor learners. </a:t>
            </a:r>
            <a:endParaRPr sz="1700" b="1">
              <a:solidFill>
                <a:schemeClr val="accent6"/>
              </a:solidFill>
              <a:latin typeface="Bai Jamjuree"/>
              <a:ea typeface="Bai Jamjuree"/>
              <a:cs typeface="Bai Jamjuree"/>
              <a:sym typeface="Bai Jamjuree"/>
            </a:endParaRPr>
          </a:p>
          <a:p>
            <a:pPr marL="457200" lvl="0" indent="-336550" algn="l" rtl="0">
              <a:lnSpc>
                <a:spcPct val="115000"/>
              </a:lnSpc>
              <a:spcBef>
                <a:spcPts val="0"/>
              </a:spcBef>
              <a:spcAft>
                <a:spcPts val="0"/>
              </a:spcAft>
              <a:buClr>
                <a:schemeClr val="accent6"/>
              </a:buClr>
              <a:buSzPts val="1700"/>
              <a:buFont typeface="Bai Jamjuree"/>
              <a:buChar char="●"/>
            </a:pPr>
            <a:r>
              <a:rPr lang="en" sz="1700" b="1">
                <a:solidFill>
                  <a:schemeClr val="accent6"/>
                </a:solidFill>
                <a:latin typeface="Bai Jamjuree"/>
                <a:ea typeface="Bai Jamjuree"/>
                <a:cs typeface="Bai Jamjuree"/>
                <a:sym typeface="Bai Jamjuree"/>
              </a:rPr>
              <a:t>The overall method is hardly scalable. This is because the estimators base their correctness on previous predictors, hence the procedure involves a lot of struggle to streamline. </a:t>
            </a:r>
            <a:endParaRPr sz="1700" b="1">
              <a:solidFill>
                <a:schemeClr val="accent6"/>
              </a:solidFill>
              <a:latin typeface="Bai Jamjuree"/>
              <a:ea typeface="Bai Jamjuree"/>
              <a:cs typeface="Bai Jamjuree"/>
              <a:sym typeface="Bai Jamjuree"/>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128"/>
          <p:cNvSpPr txBox="1">
            <a:spLocks noGrp="1"/>
          </p:cNvSpPr>
          <p:nvPr>
            <p:ph type="title"/>
          </p:nvPr>
        </p:nvSpPr>
        <p:spPr>
          <a:xfrm>
            <a:off x="1372800" y="2651475"/>
            <a:ext cx="6398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5900">
                <a:solidFill>
                  <a:schemeClr val="dk2"/>
                </a:solidFill>
              </a:rPr>
              <a:t>Stacking</a:t>
            </a:r>
            <a:endParaRPr sz="7400"/>
          </a:p>
        </p:txBody>
      </p:sp>
      <p:sp>
        <p:nvSpPr>
          <p:cNvPr id="2345" name="Google Shape;2345;p128"/>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3.3</a:t>
            </a:r>
            <a:endParaRPr/>
          </a:p>
        </p:txBody>
      </p:sp>
      <p:grpSp>
        <p:nvGrpSpPr>
          <p:cNvPr id="2346" name="Google Shape;2346;p128"/>
          <p:cNvGrpSpPr/>
          <p:nvPr/>
        </p:nvGrpSpPr>
        <p:grpSpPr>
          <a:xfrm flipH="1">
            <a:off x="2124013" y="1936921"/>
            <a:ext cx="793256" cy="182899"/>
            <a:chOff x="2685575" y="2835950"/>
            <a:chExt cx="433000" cy="99825"/>
          </a:xfrm>
        </p:grpSpPr>
        <p:sp>
          <p:nvSpPr>
            <p:cNvPr id="2347" name="Google Shape;2347;p12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2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2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2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1" name="Google Shape;2351;p128"/>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8"/>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3" name="Google Shape;2353;p128"/>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12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3. Stacking</a:t>
            </a:r>
            <a:endParaRPr u="sng"/>
          </a:p>
        </p:txBody>
      </p:sp>
      <p:sp>
        <p:nvSpPr>
          <p:cNvPr id="2359" name="Google Shape;2359;p129"/>
          <p:cNvSpPr txBox="1"/>
          <p:nvPr/>
        </p:nvSpPr>
        <p:spPr>
          <a:xfrm>
            <a:off x="860850" y="1289475"/>
            <a:ext cx="74223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accent6"/>
                </a:solidFill>
                <a:latin typeface="Bai Jamjuree SemiBold"/>
                <a:ea typeface="Bai Jamjuree SemiBold"/>
                <a:cs typeface="Bai Jamjuree SemiBold"/>
                <a:sym typeface="Bai Jamjuree SemiBold"/>
              </a:rPr>
              <a:t>Stacking mainly differ from bagging and boosting on two points. </a:t>
            </a:r>
            <a:endParaRPr sz="1800">
              <a:solidFill>
                <a:schemeClr val="accent6"/>
              </a:solidFill>
              <a:latin typeface="Bai Jamjuree SemiBold"/>
              <a:ea typeface="Bai Jamjuree SemiBold"/>
              <a:cs typeface="Bai Jamjuree SemiBold"/>
              <a:sym typeface="Bai Jamjuree SemiBold"/>
            </a:endParaRPr>
          </a:p>
          <a:p>
            <a:pPr marL="0" lvl="0" indent="0" algn="l" rtl="0">
              <a:spcBef>
                <a:spcPts val="0"/>
              </a:spcBef>
              <a:spcAft>
                <a:spcPts val="0"/>
              </a:spcAft>
              <a:buNone/>
            </a:pPr>
            <a:endParaRPr sz="1800">
              <a:solidFill>
                <a:schemeClr val="accent6"/>
              </a:solidFill>
              <a:latin typeface="Bai Jamjuree SemiBold"/>
              <a:ea typeface="Bai Jamjuree SemiBold"/>
              <a:cs typeface="Bai Jamjuree SemiBold"/>
              <a:sym typeface="Bai Jamjuree SemiBold"/>
            </a:endParaRPr>
          </a:p>
          <a:p>
            <a:pPr marL="0" lvl="0" indent="0" algn="l" rtl="0">
              <a:spcBef>
                <a:spcPts val="0"/>
              </a:spcBef>
              <a:spcAft>
                <a:spcPts val="0"/>
              </a:spcAft>
              <a:buNone/>
            </a:pPr>
            <a:r>
              <a:rPr lang="en" sz="1800">
                <a:solidFill>
                  <a:schemeClr val="accent6"/>
                </a:solidFill>
                <a:latin typeface="Bai Jamjuree SemiBold"/>
                <a:ea typeface="Bai Jamjuree SemiBold"/>
                <a:cs typeface="Bai Jamjuree SemiBold"/>
                <a:sym typeface="Bai Jamjuree SemiBold"/>
              </a:rPr>
              <a:t>First stacking often considers heterogeneous weak learners (different learning algorithms are combined) whereas bagging and boosting consider mainly homogeneous weak learners. </a:t>
            </a:r>
            <a:endParaRPr sz="1800">
              <a:solidFill>
                <a:schemeClr val="accent6"/>
              </a:solidFill>
              <a:latin typeface="Bai Jamjuree SemiBold"/>
              <a:ea typeface="Bai Jamjuree SemiBold"/>
              <a:cs typeface="Bai Jamjuree SemiBold"/>
              <a:sym typeface="Bai Jamjuree SemiBold"/>
            </a:endParaRPr>
          </a:p>
          <a:p>
            <a:pPr marL="0" lvl="0" indent="0" algn="l" rtl="0">
              <a:spcBef>
                <a:spcPts val="0"/>
              </a:spcBef>
              <a:spcAft>
                <a:spcPts val="0"/>
              </a:spcAft>
              <a:buNone/>
            </a:pPr>
            <a:endParaRPr sz="1800">
              <a:solidFill>
                <a:schemeClr val="accent6"/>
              </a:solidFill>
              <a:latin typeface="Bai Jamjuree SemiBold"/>
              <a:ea typeface="Bai Jamjuree SemiBold"/>
              <a:cs typeface="Bai Jamjuree SemiBold"/>
              <a:sym typeface="Bai Jamjuree SemiBold"/>
            </a:endParaRPr>
          </a:p>
          <a:p>
            <a:pPr marL="0" lvl="0" indent="0" algn="l" rtl="0">
              <a:spcBef>
                <a:spcPts val="0"/>
              </a:spcBef>
              <a:spcAft>
                <a:spcPts val="0"/>
              </a:spcAft>
              <a:buNone/>
            </a:pPr>
            <a:r>
              <a:rPr lang="en" sz="1800">
                <a:solidFill>
                  <a:schemeClr val="accent6"/>
                </a:solidFill>
                <a:latin typeface="Bai Jamjuree SemiBold"/>
                <a:ea typeface="Bai Jamjuree SemiBold"/>
                <a:cs typeface="Bai Jamjuree SemiBold"/>
                <a:sym typeface="Bai Jamjuree SemiBold"/>
              </a:rPr>
              <a:t>Second, stacking learns to combine the base models using a meta-model whereas bagging and boosting combine weak learners following deterministic algorithms.</a:t>
            </a:r>
            <a:endParaRPr sz="1800">
              <a:solidFill>
                <a:schemeClr val="accent6"/>
              </a:solidFill>
              <a:latin typeface="Bai Jamjuree SemiBold"/>
              <a:ea typeface="Bai Jamjuree SemiBold"/>
              <a:cs typeface="Bai Jamjuree SemiBold"/>
              <a:sym typeface="Bai Jamjuree SemiBo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3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Architecture of Stacking</a:t>
            </a:r>
            <a:endParaRPr u="sng"/>
          </a:p>
        </p:txBody>
      </p:sp>
      <p:sp>
        <p:nvSpPr>
          <p:cNvPr id="2365" name="Google Shape;2365;p130"/>
          <p:cNvSpPr txBox="1"/>
          <p:nvPr/>
        </p:nvSpPr>
        <p:spPr>
          <a:xfrm>
            <a:off x="860850" y="1289475"/>
            <a:ext cx="74223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6"/>
                </a:solidFill>
                <a:latin typeface="Bai Jamjuree"/>
                <a:ea typeface="Bai Jamjuree"/>
                <a:cs typeface="Bai Jamjuree"/>
                <a:sym typeface="Bai Jamjuree"/>
              </a:rPr>
              <a:t>The architecture of the stacking model is designed in such as way that it consists of </a:t>
            </a:r>
            <a:r>
              <a:rPr lang="en" sz="1800" b="1" i="1" u="sng">
                <a:solidFill>
                  <a:schemeClr val="accent6"/>
                </a:solidFill>
                <a:latin typeface="Bai Jamjuree"/>
                <a:ea typeface="Bai Jamjuree"/>
                <a:cs typeface="Bai Jamjuree"/>
                <a:sym typeface="Bai Jamjuree"/>
              </a:rPr>
              <a:t>two or more base/learner's models</a:t>
            </a:r>
            <a:r>
              <a:rPr lang="en" sz="1800" b="1">
                <a:solidFill>
                  <a:schemeClr val="accent6"/>
                </a:solidFill>
                <a:latin typeface="Bai Jamjuree"/>
                <a:ea typeface="Bai Jamjuree"/>
                <a:cs typeface="Bai Jamjuree"/>
                <a:sym typeface="Bai Jamjuree"/>
              </a:rPr>
              <a:t> and a </a:t>
            </a:r>
            <a:r>
              <a:rPr lang="en" sz="1800" b="1" i="1" u="sng">
                <a:solidFill>
                  <a:schemeClr val="accent6"/>
                </a:solidFill>
                <a:latin typeface="Bai Jamjuree"/>
                <a:ea typeface="Bai Jamjuree"/>
                <a:cs typeface="Bai Jamjuree"/>
                <a:sym typeface="Bai Jamjuree"/>
              </a:rPr>
              <a:t>meta-model</a:t>
            </a:r>
            <a:r>
              <a:rPr lang="en" sz="1800" b="1">
                <a:solidFill>
                  <a:schemeClr val="accent6"/>
                </a:solidFill>
                <a:latin typeface="Bai Jamjuree"/>
                <a:ea typeface="Bai Jamjuree"/>
                <a:cs typeface="Bai Jamjuree"/>
                <a:sym typeface="Bai Jamjuree"/>
              </a:rPr>
              <a:t> that combines the predictions of the base models. </a:t>
            </a:r>
            <a:endParaRPr sz="1800"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sz="1800"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sz="1800" b="1">
                <a:solidFill>
                  <a:schemeClr val="accent6"/>
                </a:solidFill>
                <a:latin typeface="Bai Jamjuree"/>
                <a:ea typeface="Bai Jamjuree"/>
                <a:cs typeface="Bai Jamjuree"/>
                <a:sym typeface="Bai Jamjuree"/>
              </a:rPr>
              <a:t>These base models are called </a:t>
            </a:r>
            <a:r>
              <a:rPr lang="en" sz="1800" b="1" u="sng">
                <a:solidFill>
                  <a:schemeClr val="accent6"/>
                </a:solidFill>
                <a:latin typeface="Bai Jamjuree"/>
                <a:ea typeface="Bai Jamjuree"/>
                <a:cs typeface="Bai Jamjuree"/>
                <a:sym typeface="Bai Jamjuree"/>
              </a:rPr>
              <a:t>level 0 models</a:t>
            </a:r>
            <a:r>
              <a:rPr lang="en" sz="1800" b="1">
                <a:solidFill>
                  <a:schemeClr val="accent6"/>
                </a:solidFill>
                <a:latin typeface="Bai Jamjuree"/>
                <a:ea typeface="Bai Jamjuree"/>
                <a:cs typeface="Bai Jamjuree"/>
                <a:sym typeface="Bai Jamjuree"/>
              </a:rPr>
              <a:t>, and the meta-model is known as the </a:t>
            </a:r>
            <a:r>
              <a:rPr lang="en" sz="1800" b="1" u="sng">
                <a:solidFill>
                  <a:schemeClr val="accent6"/>
                </a:solidFill>
                <a:latin typeface="Bai Jamjuree"/>
                <a:ea typeface="Bai Jamjuree"/>
                <a:cs typeface="Bai Jamjuree"/>
                <a:sym typeface="Bai Jamjuree"/>
              </a:rPr>
              <a:t>level 1 model</a:t>
            </a:r>
            <a:r>
              <a:rPr lang="en" sz="1800" b="1">
                <a:solidFill>
                  <a:schemeClr val="accent6"/>
                </a:solidFill>
                <a:latin typeface="Bai Jamjuree"/>
                <a:ea typeface="Bai Jamjuree"/>
                <a:cs typeface="Bai Jamjuree"/>
                <a:sym typeface="Bai Jamjuree"/>
              </a:rPr>
              <a:t>. So, the Stacking ensemble method includes original (training) data, primary level models, primary level prediction, secondary level model, and final prediction.</a:t>
            </a:r>
            <a:endParaRPr sz="1800" b="1">
              <a:solidFill>
                <a:schemeClr val="accent6"/>
              </a:solidFill>
              <a:latin typeface="Bai Jamjuree"/>
              <a:ea typeface="Bai Jamjuree"/>
              <a:cs typeface="Bai Jamjuree"/>
              <a:sym typeface="Bai Jamjure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sp>
        <p:nvSpPr>
          <p:cNvPr id="2370" name="Google Shape;2370;p13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u="sng"/>
              <a:t>Diagram of Stacking Algorithm</a:t>
            </a:r>
            <a:endParaRPr u="sng"/>
          </a:p>
        </p:txBody>
      </p:sp>
      <p:sp>
        <p:nvSpPr>
          <p:cNvPr id="2371" name="Google Shape;2371;p131"/>
          <p:cNvSpPr txBox="1"/>
          <p:nvPr/>
        </p:nvSpPr>
        <p:spPr>
          <a:xfrm>
            <a:off x="959950" y="1361075"/>
            <a:ext cx="69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2372" name="Google Shape;2372;p131"/>
          <p:cNvPicPr preferRelativeResize="0"/>
          <p:nvPr/>
        </p:nvPicPr>
        <p:blipFill>
          <a:blip r:embed="rId3">
            <a:alphaModFix/>
          </a:blip>
          <a:stretch>
            <a:fillRect/>
          </a:stretch>
        </p:blipFill>
        <p:spPr>
          <a:xfrm>
            <a:off x="1377250" y="1548425"/>
            <a:ext cx="7051242" cy="30774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132"/>
          <p:cNvSpPr txBox="1"/>
          <p:nvPr/>
        </p:nvSpPr>
        <p:spPr>
          <a:xfrm>
            <a:off x="860850" y="368300"/>
            <a:ext cx="7422300" cy="4617600"/>
          </a:xfrm>
          <a:prstGeom prst="rect">
            <a:avLst/>
          </a:prstGeom>
          <a:noFill/>
          <a:ln>
            <a:noFill/>
          </a:ln>
        </p:spPr>
        <p:txBody>
          <a:bodyPr spcFirstLastPara="1" wrap="square" lIns="91425" tIns="91425" rIns="91425" bIns="91425" anchor="t" anchorCtr="0">
            <a:spAutoFit/>
          </a:bodyPr>
          <a:lstStyle/>
          <a:p>
            <a:pPr marL="457200" marR="25400" lvl="0" indent="-330200" algn="l" rtl="0">
              <a:lnSpc>
                <a:spcPct val="100000"/>
              </a:lnSpc>
              <a:spcBef>
                <a:spcPts val="1500"/>
              </a:spcBef>
              <a:spcAft>
                <a:spcPts val="0"/>
              </a:spcAft>
              <a:buClr>
                <a:schemeClr val="accent6"/>
              </a:buClr>
              <a:buSzPts val="1600"/>
              <a:buFont typeface="Roboto"/>
              <a:buChar char="●"/>
            </a:pPr>
            <a:r>
              <a:rPr lang="en" sz="1600" b="1">
                <a:solidFill>
                  <a:schemeClr val="accent6"/>
                </a:solidFill>
                <a:latin typeface="Bai Jamjuree"/>
                <a:ea typeface="Bai Jamjuree"/>
                <a:cs typeface="Bai Jamjuree"/>
                <a:sym typeface="Bai Jamjuree"/>
              </a:rPr>
              <a:t>Original data: This data is divided into n-folds and is also considered test data or training data.</a:t>
            </a:r>
            <a:endParaRPr sz="1600" b="1">
              <a:solidFill>
                <a:schemeClr val="accent6"/>
              </a:solidFill>
              <a:latin typeface="Bai Jamjuree"/>
              <a:ea typeface="Bai Jamjuree"/>
              <a:cs typeface="Bai Jamjuree"/>
              <a:sym typeface="Bai Jamjuree"/>
            </a:endParaRPr>
          </a:p>
          <a:p>
            <a:pPr marL="457200" marR="25400" lvl="0" indent="-330200" algn="l" rtl="0">
              <a:lnSpc>
                <a:spcPct val="100000"/>
              </a:lnSpc>
              <a:spcBef>
                <a:spcPts val="0"/>
              </a:spcBef>
              <a:spcAft>
                <a:spcPts val="0"/>
              </a:spcAft>
              <a:buClr>
                <a:schemeClr val="accent6"/>
              </a:buClr>
              <a:buSzPts val="1600"/>
              <a:buFont typeface="Roboto"/>
              <a:buChar char="●"/>
            </a:pPr>
            <a:r>
              <a:rPr lang="en" sz="1600" b="1">
                <a:solidFill>
                  <a:schemeClr val="accent6"/>
                </a:solidFill>
                <a:latin typeface="Bai Jamjuree"/>
                <a:ea typeface="Bai Jamjuree"/>
                <a:cs typeface="Bai Jamjuree"/>
                <a:sym typeface="Bai Jamjuree"/>
              </a:rPr>
              <a:t>Base models: These models are also referred to as level-0 models. These models use training data and provide compiled predictions (level-0) as an output.</a:t>
            </a:r>
            <a:endParaRPr sz="1600" b="1">
              <a:solidFill>
                <a:schemeClr val="accent6"/>
              </a:solidFill>
              <a:latin typeface="Bai Jamjuree"/>
              <a:ea typeface="Bai Jamjuree"/>
              <a:cs typeface="Bai Jamjuree"/>
              <a:sym typeface="Bai Jamjuree"/>
            </a:endParaRPr>
          </a:p>
          <a:p>
            <a:pPr marL="457200" marR="25400" lvl="0" indent="-330200" algn="l" rtl="0">
              <a:lnSpc>
                <a:spcPct val="100000"/>
              </a:lnSpc>
              <a:spcBef>
                <a:spcPts val="0"/>
              </a:spcBef>
              <a:spcAft>
                <a:spcPts val="0"/>
              </a:spcAft>
              <a:buClr>
                <a:schemeClr val="accent6"/>
              </a:buClr>
              <a:buSzPts val="1600"/>
              <a:buFont typeface="Roboto"/>
              <a:buChar char="●"/>
            </a:pPr>
            <a:r>
              <a:rPr lang="en" sz="1600" b="1">
                <a:solidFill>
                  <a:schemeClr val="accent6"/>
                </a:solidFill>
                <a:latin typeface="Bai Jamjuree"/>
                <a:ea typeface="Bai Jamjuree"/>
                <a:cs typeface="Bai Jamjuree"/>
                <a:sym typeface="Bai Jamjuree"/>
              </a:rPr>
              <a:t>Level-0 Predictions: Each base model is triggered on some training data and provides different predictions, which are known as level-0 predictions.</a:t>
            </a:r>
            <a:endParaRPr sz="1600" b="1">
              <a:solidFill>
                <a:schemeClr val="accent6"/>
              </a:solidFill>
              <a:latin typeface="Bai Jamjuree"/>
              <a:ea typeface="Bai Jamjuree"/>
              <a:cs typeface="Bai Jamjuree"/>
              <a:sym typeface="Bai Jamjuree"/>
            </a:endParaRPr>
          </a:p>
          <a:p>
            <a:pPr marL="457200" marR="25400" lvl="0" indent="-330200" algn="l" rtl="0">
              <a:lnSpc>
                <a:spcPct val="100000"/>
              </a:lnSpc>
              <a:spcBef>
                <a:spcPts val="0"/>
              </a:spcBef>
              <a:spcAft>
                <a:spcPts val="0"/>
              </a:spcAft>
              <a:buClr>
                <a:schemeClr val="accent6"/>
              </a:buClr>
              <a:buSzPts val="1600"/>
              <a:buFont typeface="Roboto"/>
              <a:buChar char="●"/>
            </a:pPr>
            <a:r>
              <a:rPr lang="en" sz="1600" b="1">
                <a:solidFill>
                  <a:schemeClr val="accent6"/>
                </a:solidFill>
                <a:latin typeface="Bai Jamjuree"/>
                <a:ea typeface="Bai Jamjuree"/>
                <a:cs typeface="Bai Jamjuree"/>
                <a:sym typeface="Bai Jamjuree"/>
              </a:rPr>
              <a:t>Meta Model: The architecture of the stacking model consists of one meta-model, which helps to best combine the predictions of the base models. The meta-model is also known as the level-1 model.</a:t>
            </a:r>
            <a:endParaRPr sz="1600" b="1">
              <a:solidFill>
                <a:schemeClr val="accent6"/>
              </a:solidFill>
              <a:latin typeface="Bai Jamjuree"/>
              <a:ea typeface="Bai Jamjuree"/>
              <a:cs typeface="Bai Jamjuree"/>
              <a:sym typeface="Bai Jamjuree"/>
            </a:endParaRPr>
          </a:p>
          <a:p>
            <a:pPr marL="457200" marR="25400" lvl="0" indent="-330200" algn="l" rtl="0">
              <a:lnSpc>
                <a:spcPct val="100000"/>
              </a:lnSpc>
              <a:spcBef>
                <a:spcPts val="0"/>
              </a:spcBef>
              <a:spcAft>
                <a:spcPts val="0"/>
              </a:spcAft>
              <a:buClr>
                <a:schemeClr val="accent6"/>
              </a:buClr>
              <a:buSzPts val="1600"/>
              <a:buFont typeface="Roboto"/>
              <a:buChar char="●"/>
            </a:pPr>
            <a:r>
              <a:rPr lang="en" sz="1600" b="1">
                <a:solidFill>
                  <a:schemeClr val="accent6"/>
                </a:solidFill>
                <a:latin typeface="Bai Jamjuree"/>
                <a:ea typeface="Bai Jamjuree"/>
                <a:cs typeface="Bai Jamjuree"/>
                <a:sym typeface="Bai Jamjuree"/>
              </a:rPr>
              <a:t>Level-1 Prediction: The meta-model learns how to best combine the predictions of the base models and is trained on different predictions made by individual base models, i.e., data not used to train the base models are fed to the meta-model, predictions are made, and these predictions, along with the expected outputs, provide the input and output pairs of the training dataset used to fit the meta-model.</a:t>
            </a:r>
            <a:endParaRPr sz="1600" b="1">
              <a:solidFill>
                <a:schemeClr val="accent6"/>
              </a:solidFill>
              <a:latin typeface="Bai Jamjuree"/>
              <a:ea typeface="Bai Jamjuree"/>
              <a:cs typeface="Bai Jamjuree"/>
              <a:sym typeface="Bai Jamjuree"/>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13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How does Stacking work?</a:t>
            </a:r>
            <a:endParaRPr u="sng"/>
          </a:p>
        </p:txBody>
      </p:sp>
      <p:sp>
        <p:nvSpPr>
          <p:cNvPr id="2383" name="Google Shape;2383;p133"/>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pic>
        <p:nvPicPr>
          <p:cNvPr id="2384" name="Google Shape;2384;p133"/>
          <p:cNvPicPr preferRelativeResize="0"/>
          <p:nvPr/>
        </p:nvPicPr>
        <p:blipFill rotWithShape="1">
          <a:blip r:embed="rId3">
            <a:alphaModFix/>
          </a:blip>
          <a:srcRect l="30440" t="44055" r="57472" b="28512"/>
          <a:stretch/>
        </p:blipFill>
        <p:spPr>
          <a:xfrm>
            <a:off x="5917178" y="958848"/>
            <a:ext cx="1762248" cy="2249675"/>
          </a:xfrm>
          <a:prstGeom prst="rect">
            <a:avLst/>
          </a:prstGeom>
          <a:noFill/>
          <a:ln>
            <a:noFill/>
          </a:ln>
        </p:spPr>
      </p:pic>
      <p:sp>
        <p:nvSpPr>
          <p:cNvPr id="2385" name="Google Shape;2385;p133"/>
          <p:cNvSpPr txBox="1"/>
          <p:nvPr/>
        </p:nvSpPr>
        <p:spPr>
          <a:xfrm>
            <a:off x="1949725" y="1560338"/>
            <a:ext cx="3523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Below is a step-wise explanation for a simple stacked ensemble:</a:t>
            </a: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b="1">
              <a:solidFill>
                <a:schemeClr val="accent6"/>
              </a:solidFill>
              <a:latin typeface="Bai Jamjuree"/>
              <a:ea typeface="Bai Jamjuree"/>
              <a:cs typeface="Bai Jamjuree"/>
              <a:sym typeface="Bai Jamjuree"/>
            </a:endParaRPr>
          </a:p>
          <a:p>
            <a:pPr marL="457200" lvl="0" indent="-317500" algn="l" rtl="0">
              <a:spcBef>
                <a:spcPts val="0"/>
              </a:spcBef>
              <a:spcAft>
                <a:spcPts val="0"/>
              </a:spcAft>
              <a:buClr>
                <a:schemeClr val="accent6"/>
              </a:buClr>
              <a:buSzPts val="1400"/>
              <a:buFont typeface="Bai Jamjuree"/>
              <a:buAutoNum type="arabicPeriod"/>
            </a:pPr>
            <a:r>
              <a:rPr lang="en" b="1">
                <a:solidFill>
                  <a:schemeClr val="accent6"/>
                </a:solidFill>
                <a:latin typeface="Bai Jamjuree"/>
                <a:ea typeface="Bai Jamjuree"/>
                <a:cs typeface="Bai Jamjuree"/>
                <a:sym typeface="Bai Jamjuree"/>
              </a:rPr>
              <a:t>The train set is split into 10 parts</a:t>
            </a:r>
            <a:endParaRPr b="1">
              <a:solidFill>
                <a:schemeClr val="accent6"/>
              </a:solidFill>
              <a:latin typeface="Bai Jamjuree"/>
              <a:ea typeface="Bai Jamjuree"/>
              <a:cs typeface="Bai Jamjuree"/>
              <a:sym typeface="Bai Jamjuree"/>
            </a:endParaRPr>
          </a:p>
        </p:txBody>
      </p:sp>
      <p:pic>
        <p:nvPicPr>
          <p:cNvPr id="2386" name="Google Shape;2386;p133"/>
          <p:cNvPicPr preferRelativeResize="0"/>
          <p:nvPr/>
        </p:nvPicPr>
        <p:blipFill rotWithShape="1">
          <a:blip r:embed="rId4">
            <a:alphaModFix/>
          </a:blip>
          <a:srcRect l="31132" t="51571" r="53704" b="21472"/>
          <a:stretch/>
        </p:blipFill>
        <p:spPr>
          <a:xfrm>
            <a:off x="1002925" y="2965746"/>
            <a:ext cx="1762248" cy="1762279"/>
          </a:xfrm>
          <a:prstGeom prst="rect">
            <a:avLst/>
          </a:prstGeom>
          <a:noFill/>
          <a:ln>
            <a:noFill/>
          </a:ln>
        </p:spPr>
      </p:pic>
      <p:sp>
        <p:nvSpPr>
          <p:cNvPr id="2387" name="Google Shape;2387;p133"/>
          <p:cNvSpPr txBox="1"/>
          <p:nvPr/>
        </p:nvSpPr>
        <p:spPr>
          <a:xfrm>
            <a:off x="2994400" y="3725075"/>
            <a:ext cx="4830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2. A base model (suppose a decision tree) is fitted on 9 parts and predictions are made for the 10th part. This is done for each part of the train set.</a:t>
            </a:r>
            <a:endParaRPr b="1">
              <a:solidFill>
                <a:schemeClr val="accent6"/>
              </a:solidFill>
              <a:latin typeface="Bai Jamjuree"/>
              <a:ea typeface="Bai Jamjuree"/>
              <a:cs typeface="Bai Jamjuree"/>
              <a:sym typeface="Bai Jamjuree"/>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134"/>
          <p:cNvSpPr txBox="1"/>
          <p:nvPr/>
        </p:nvSpPr>
        <p:spPr>
          <a:xfrm>
            <a:off x="860850" y="1576000"/>
            <a:ext cx="3423000" cy="23451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sz="1650" b="1">
                <a:solidFill>
                  <a:schemeClr val="accent6"/>
                </a:solidFill>
                <a:latin typeface="Bai Jamjuree"/>
                <a:ea typeface="Bai Jamjuree"/>
                <a:cs typeface="Bai Jamjuree"/>
                <a:sym typeface="Bai Jamjuree"/>
              </a:rPr>
              <a:t>3. The base model (in this case, decision tree) is then fitted on the whole train dataset.</a:t>
            </a:r>
            <a:endParaRPr sz="1650" b="1">
              <a:solidFill>
                <a:schemeClr val="accent6"/>
              </a:solidFill>
              <a:latin typeface="Bai Jamjuree"/>
              <a:ea typeface="Bai Jamjuree"/>
              <a:cs typeface="Bai Jamjuree"/>
              <a:sym typeface="Bai Jamjuree"/>
            </a:endParaRPr>
          </a:p>
          <a:p>
            <a:pPr marL="457200" lvl="0" indent="0" algn="l" rtl="0">
              <a:lnSpc>
                <a:spcPct val="115000"/>
              </a:lnSpc>
              <a:spcBef>
                <a:spcPts val="1200"/>
              </a:spcBef>
              <a:spcAft>
                <a:spcPts val="1200"/>
              </a:spcAft>
              <a:buNone/>
            </a:pPr>
            <a:r>
              <a:rPr lang="en" sz="1650" b="1">
                <a:solidFill>
                  <a:schemeClr val="accent6"/>
                </a:solidFill>
                <a:latin typeface="Bai Jamjuree"/>
                <a:ea typeface="Bai Jamjuree"/>
                <a:cs typeface="Bai Jamjuree"/>
                <a:sym typeface="Bai Jamjuree"/>
              </a:rPr>
              <a:t>4. Using this model, predictions are made on the test set.</a:t>
            </a:r>
            <a:endParaRPr sz="1650" b="1">
              <a:solidFill>
                <a:schemeClr val="accent6"/>
              </a:solidFill>
              <a:latin typeface="Bai Jamjuree"/>
              <a:ea typeface="Bai Jamjuree"/>
              <a:cs typeface="Bai Jamjuree"/>
              <a:sym typeface="Bai Jamjuree"/>
            </a:endParaRPr>
          </a:p>
        </p:txBody>
      </p:sp>
      <p:pic>
        <p:nvPicPr>
          <p:cNvPr id="2393" name="Google Shape;2393;p134"/>
          <p:cNvPicPr preferRelativeResize="0"/>
          <p:nvPr/>
        </p:nvPicPr>
        <p:blipFill rotWithShape="1">
          <a:blip r:embed="rId3">
            <a:alphaModFix/>
          </a:blip>
          <a:srcRect l="29422" t="44049" r="54645" b="31255"/>
          <a:stretch/>
        </p:blipFill>
        <p:spPr>
          <a:xfrm>
            <a:off x="4928600" y="1385175"/>
            <a:ext cx="2908450" cy="2535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72"/>
          <p:cNvSpPr txBox="1"/>
          <p:nvPr/>
        </p:nvSpPr>
        <p:spPr>
          <a:xfrm>
            <a:off x="860850" y="1066350"/>
            <a:ext cx="7422300" cy="350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900">
                <a:solidFill>
                  <a:schemeClr val="accent6"/>
                </a:solidFill>
                <a:latin typeface="Bai Jamjuree Medium"/>
                <a:ea typeface="Bai Jamjuree Medium"/>
                <a:cs typeface="Bai Jamjuree Medium"/>
                <a:sym typeface="Bai Jamjuree Medium"/>
              </a:rPr>
              <a:t>This is why taking mean is preferred over using single predictors.</a:t>
            </a:r>
            <a:endParaRPr sz="1900">
              <a:solidFill>
                <a:schemeClr val="accent6"/>
              </a:solidFill>
              <a:latin typeface="Bai Jamjuree Medium"/>
              <a:ea typeface="Bai Jamjuree Medium"/>
              <a:cs typeface="Bai Jamjuree Medium"/>
              <a:sym typeface="Bai Jamjuree Medium"/>
            </a:endParaRPr>
          </a:p>
          <a:p>
            <a:pPr marL="0" lvl="0" indent="0" algn="l" rtl="0">
              <a:lnSpc>
                <a:spcPct val="115000"/>
              </a:lnSpc>
              <a:spcBef>
                <a:spcPts val="0"/>
              </a:spcBef>
              <a:spcAft>
                <a:spcPts val="0"/>
              </a:spcAft>
              <a:buNone/>
            </a:pPr>
            <a:endParaRPr sz="1900">
              <a:solidFill>
                <a:schemeClr val="accent6"/>
              </a:solidFill>
              <a:latin typeface="Bai Jamjuree Medium"/>
              <a:ea typeface="Bai Jamjuree Medium"/>
              <a:cs typeface="Bai Jamjuree Medium"/>
              <a:sym typeface="Bai Jamjuree Medium"/>
            </a:endParaRPr>
          </a:p>
          <a:p>
            <a:pPr marL="0" lvl="0" indent="0" algn="l" rtl="0">
              <a:lnSpc>
                <a:spcPct val="115000"/>
              </a:lnSpc>
              <a:spcBef>
                <a:spcPts val="0"/>
              </a:spcBef>
              <a:spcAft>
                <a:spcPts val="0"/>
              </a:spcAft>
              <a:buNone/>
            </a:pPr>
            <a:r>
              <a:rPr lang="en" sz="1900">
                <a:solidFill>
                  <a:schemeClr val="accent6"/>
                </a:solidFill>
                <a:latin typeface="Bai Jamjuree Medium"/>
                <a:ea typeface="Bai Jamjuree Medium"/>
                <a:cs typeface="Bai Jamjuree Medium"/>
                <a:sym typeface="Bai Jamjuree Medium"/>
              </a:rPr>
              <a:t>Ensemble methods take multiple small models and combine their predictions to obtain a more powerful predictive power.</a:t>
            </a:r>
            <a:endParaRPr sz="1900">
              <a:solidFill>
                <a:schemeClr val="accent6"/>
              </a:solidFill>
              <a:latin typeface="Bai Jamjuree Medium"/>
              <a:ea typeface="Bai Jamjuree Medium"/>
              <a:cs typeface="Bai Jamjuree Medium"/>
              <a:sym typeface="Bai Jamjuree Medium"/>
            </a:endParaRPr>
          </a:p>
          <a:p>
            <a:pPr marL="0" lvl="0" indent="0" algn="l" rtl="0">
              <a:lnSpc>
                <a:spcPct val="115000"/>
              </a:lnSpc>
              <a:spcBef>
                <a:spcPts val="0"/>
              </a:spcBef>
              <a:spcAft>
                <a:spcPts val="0"/>
              </a:spcAft>
              <a:buNone/>
            </a:pPr>
            <a:endParaRPr sz="1900">
              <a:solidFill>
                <a:schemeClr val="accent6"/>
              </a:solidFill>
              <a:latin typeface="Bai Jamjuree Medium"/>
              <a:ea typeface="Bai Jamjuree Medium"/>
              <a:cs typeface="Bai Jamjuree Medium"/>
              <a:sym typeface="Bai Jamjuree Medium"/>
            </a:endParaRPr>
          </a:p>
          <a:p>
            <a:pPr marL="0" lvl="0" indent="0" algn="l" rtl="0">
              <a:lnSpc>
                <a:spcPct val="115000"/>
              </a:lnSpc>
              <a:spcBef>
                <a:spcPts val="0"/>
              </a:spcBef>
              <a:spcAft>
                <a:spcPts val="0"/>
              </a:spcAft>
              <a:buNone/>
            </a:pPr>
            <a:r>
              <a:rPr lang="en" sz="1900">
                <a:solidFill>
                  <a:schemeClr val="accent6"/>
                </a:solidFill>
                <a:latin typeface="Bai Jamjuree Medium"/>
                <a:ea typeface="Bai Jamjuree Medium"/>
                <a:cs typeface="Bai Jamjuree Medium"/>
                <a:sym typeface="Bai Jamjuree Medium"/>
              </a:rPr>
              <a:t>Few very popular Ensemble techniques are -</a:t>
            </a:r>
            <a:endParaRPr sz="1900">
              <a:solidFill>
                <a:schemeClr val="accent6"/>
              </a:solidFill>
              <a:latin typeface="Bai Jamjuree Medium"/>
              <a:ea typeface="Bai Jamjuree Medium"/>
              <a:cs typeface="Bai Jamjuree Medium"/>
              <a:sym typeface="Bai Jamjuree Medium"/>
            </a:endParaRPr>
          </a:p>
          <a:p>
            <a:pPr marL="457200" lvl="0" indent="-349250" algn="l" rtl="0">
              <a:lnSpc>
                <a:spcPct val="115000"/>
              </a:lnSpc>
              <a:spcBef>
                <a:spcPts val="0"/>
              </a:spcBef>
              <a:spcAft>
                <a:spcPts val="0"/>
              </a:spcAft>
              <a:buClr>
                <a:schemeClr val="accent6"/>
              </a:buClr>
              <a:buSzPts val="1900"/>
              <a:buFont typeface="Bai Jamjuree Medium"/>
              <a:buAutoNum type="arabicPeriod"/>
            </a:pPr>
            <a:r>
              <a:rPr lang="en" sz="1900">
                <a:solidFill>
                  <a:schemeClr val="accent6"/>
                </a:solidFill>
                <a:latin typeface="Bai Jamjuree Medium"/>
                <a:ea typeface="Bai Jamjuree Medium"/>
                <a:cs typeface="Bai Jamjuree Medium"/>
                <a:sym typeface="Bai Jamjuree Medium"/>
              </a:rPr>
              <a:t>Bagging</a:t>
            </a:r>
            <a:endParaRPr sz="1900">
              <a:solidFill>
                <a:schemeClr val="accent6"/>
              </a:solidFill>
              <a:latin typeface="Bai Jamjuree Medium"/>
              <a:ea typeface="Bai Jamjuree Medium"/>
              <a:cs typeface="Bai Jamjuree Medium"/>
              <a:sym typeface="Bai Jamjuree Medium"/>
            </a:endParaRPr>
          </a:p>
          <a:p>
            <a:pPr marL="457200" lvl="0" indent="-349250" algn="l" rtl="0">
              <a:lnSpc>
                <a:spcPct val="115000"/>
              </a:lnSpc>
              <a:spcBef>
                <a:spcPts val="0"/>
              </a:spcBef>
              <a:spcAft>
                <a:spcPts val="0"/>
              </a:spcAft>
              <a:buClr>
                <a:schemeClr val="accent6"/>
              </a:buClr>
              <a:buSzPts val="1900"/>
              <a:buFont typeface="Bai Jamjuree Medium"/>
              <a:buAutoNum type="arabicPeriod"/>
            </a:pPr>
            <a:r>
              <a:rPr lang="en" sz="1900">
                <a:solidFill>
                  <a:schemeClr val="accent6"/>
                </a:solidFill>
                <a:latin typeface="Bai Jamjuree Medium"/>
                <a:ea typeface="Bai Jamjuree Medium"/>
                <a:cs typeface="Bai Jamjuree Medium"/>
                <a:sym typeface="Bai Jamjuree Medium"/>
              </a:rPr>
              <a:t>Boosting, and</a:t>
            </a:r>
            <a:endParaRPr sz="1900">
              <a:solidFill>
                <a:schemeClr val="accent6"/>
              </a:solidFill>
              <a:latin typeface="Bai Jamjuree Medium"/>
              <a:ea typeface="Bai Jamjuree Medium"/>
              <a:cs typeface="Bai Jamjuree Medium"/>
              <a:sym typeface="Bai Jamjuree Medium"/>
            </a:endParaRPr>
          </a:p>
          <a:p>
            <a:pPr marL="457200" lvl="0" indent="-349250" algn="l" rtl="0">
              <a:lnSpc>
                <a:spcPct val="115000"/>
              </a:lnSpc>
              <a:spcBef>
                <a:spcPts val="0"/>
              </a:spcBef>
              <a:spcAft>
                <a:spcPts val="0"/>
              </a:spcAft>
              <a:buClr>
                <a:schemeClr val="accent6"/>
              </a:buClr>
              <a:buSzPts val="1900"/>
              <a:buFont typeface="Bai Jamjuree Medium"/>
              <a:buAutoNum type="arabicPeriod"/>
            </a:pPr>
            <a:r>
              <a:rPr lang="en" sz="1900">
                <a:solidFill>
                  <a:schemeClr val="accent6"/>
                </a:solidFill>
                <a:latin typeface="Bai Jamjuree Medium"/>
                <a:ea typeface="Bai Jamjuree Medium"/>
                <a:cs typeface="Bai Jamjuree Medium"/>
                <a:sym typeface="Bai Jamjuree Medium"/>
              </a:rPr>
              <a:t>Stacking</a:t>
            </a:r>
            <a:endParaRPr sz="1900">
              <a:solidFill>
                <a:schemeClr val="accent6"/>
              </a:solidFill>
              <a:latin typeface="Bai Jamjuree Medium"/>
              <a:ea typeface="Bai Jamjuree Medium"/>
              <a:cs typeface="Bai Jamjuree Medium"/>
              <a:sym typeface="Bai Jamjuree Medium"/>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135"/>
          <p:cNvSpPr txBox="1"/>
          <p:nvPr/>
        </p:nvSpPr>
        <p:spPr>
          <a:xfrm>
            <a:off x="860850" y="1289475"/>
            <a:ext cx="7422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accent6"/>
              </a:solidFill>
              <a:latin typeface="Bai Jamjuree Medium"/>
              <a:ea typeface="Bai Jamjuree Medium"/>
              <a:cs typeface="Bai Jamjuree Medium"/>
              <a:sym typeface="Bai Jamjuree Medium"/>
            </a:endParaRPr>
          </a:p>
        </p:txBody>
      </p:sp>
      <p:pic>
        <p:nvPicPr>
          <p:cNvPr id="2399" name="Google Shape;2399;p135"/>
          <p:cNvPicPr preferRelativeResize="0"/>
          <p:nvPr/>
        </p:nvPicPr>
        <p:blipFill rotWithShape="1">
          <a:blip r:embed="rId3">
            <a:alphaModFix/>
          </a:blip>
          <a:srcRect l="30439" t="47714" r="47700" b="26682"/>
          <a:stretch/>
        </p:blipFill>
        <p:spPr>
          <a:xfrm>
            <a:off x="4426200" y="845327"/>
            <a:ext cx="4252574" cy="2801674"/>
          </a:xfrm>
          <a:prstGeom prst="rect">
            <a:avLst/>
          </a:prstGeom>
          <a:noFill/>
          <a:ln>
            <a:noFill/>
          </a:ln>
        </p:spPr>
      </p:pic>
      <p:sp>
        <p:nvSpPr>
          <p:cNvPr id="2400" name="Google Shape;2400;p135"/>
          <p:cNvSpPr txBox="1"/>
          <p:nvPr/>
        </p:nvSpPr>
        <p:spPr>
          <a:xfrm>
            <a:off x="715500" y="1876875"/>
            <a:ext cx="3710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5. Steps 2 to 4 are repeated for another base model (say knn) resulting in another set of predictions for the train set and test set.</a:t>
            </a:r>
            <a:endParaRPr b="1">
              <a:solidFill>
                <a:schemeClr val="accent6"/>
              </a:solidFill>
              <a:latin typeface="Bai Jamjuree"/>
              <a:ea typeface="Bai Jamjuree"/>
              <a:cs typeface="Bai Jamjuree"/>
              <a:sym typeface="Bai Jamjuree"/>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pic>
        <p:nvPicPr>
          <p:cNvPr id="2405" name="Google Shape;2405;p136"/>
          <p:cNvPicPr preferRelativeResize="0"/>
          <p:nvPr/>
        </p:nvPicPr>
        <p:blipFill rotWithShape="1">
          <a:blip r:embed="rId3">
            <a:alphaModFix/>
          </a:blip>
          <a:srcRect l="33612" t="50684" r="51985" b="19140"/>
          <a:stretch/>
        </p:blipFill>
        <p:spPr>
          <a:xfrm>
            <a:off x="5000204" y="652856"/>
            <a:ext cx="2546035" cy="3000599"/>
          </a:xfrm>
          <a:prstGeom prst="rect">
            <a:avLst/>
          </a:prstGeom>
          <a:noFill/>
          <a:ln>
            <a:noFill/>
          </a:ln>
        </p:spPr>
      </p:pic>
      <p:sp>
        <p:nvSpPr>
          <p:cNvPr id="2406" name="Google Shape;2406;p136"/>
          <p:cNvSpPr txBox="1"/>
          <p:nvPr/>
        </p:nvSpPr>
        <p:spPr>
          <a:xfrm>
            <a:off x="1146150" y="988575"/>
            <a:ext cx="300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6. The predictions from the train set are used as features to build a new model</a:t>
            </a: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endParaRPr b="1">
              <a:solidFill>
                <a:schemeClr val="accent6"/>
              </a:solidFill>
              <a:latin typeface="Bai Jamjuree"/>
              <a:ea typeface="Bai Jamjuree"/>
              <a:cs typeface="Bai Jamjuree"/>
              <a:sym typeface="Bai Jamjuree"/>
            </a:endParaRPr>
          </a:p>
          <a:p>
            <a:pPr marL="0" lvl="0" indent="0" algn="l" rtl="0">
              <a:spcBef>
                <a:spcPts val="0"/>
              </a:spcBef>
              <a:spcAft>
                <a:spcPts val="0"/>
              </a:spcAft>
              <a:buNone/>
            </a:pPr>
            <a:r>
              <a:rPr lang="en" b="1">
                <a:solidFill>
                  <a:schemeClr val="accent6"/>
                </a:solidFill>
                <a:latin typeface="Bai Jamjuree"/>
                <a:ea typeface="Bai Jamjuree"/>
                <a:cs typeface="Bai Jamjuree"/>
                <a:sym typeface="Bai Jamjuree"/>
              </a:rPr>
              <a:t>7. This model is used to make final predictions on the test prediction set</a:t>
            </a:r>
            <a:endParaRPr b="1">
              <a:solidFill>
                <a:schemeClr val="accent6"/>
              </a:solidFill>
              <a:latin typeface="Bai Jamjuree"/>
              <a:ea typeface="Bai Jamjuree"/>
              <a:cs typeface="Bai Jamjuree"/>
              <a:sym typeface="Bai Jamjuree"/>
            </a:endParaRPr>
          </a:p>
        </p:txBody>
      </p:sp>
      <p:sp>
        <p:nvSpPr>
          <p:cNvPr id="2407" name="Google Shape;2407;p136"/>
          <p:cNvSpPr txBox="1"/>
          <p:nvPr/>
        </p:nvSpPr>
        <p:spPr>
          <a:xfrm>
            <a:off x="974250" y="3940000"/>
            <a:ext cx="68199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Bai Jamjuree"/>
                <a:ea typeface="Bai Jamjuree"/>
                <a:cs typeface="Bai Jamjuree"/>
                <a:sym typeface="Bai Jamjuree"/>
              </a:rPr>
              <a:t>Stacking, just like other ensemble techniques, tries to improve the accuracy of a model by using predictions of not so good models and then using those predictions as an input feature for a better model.</a:t>
            </a:r>
            <a:endParaRPr sz="1500" b="1">
              <a:solidFill>
                <a:schemeClr val="accent6"/>
              </a:solidFill>
              <a:latin typeface="Bai Jamjuree"/>
              <a:ea typeface="Bai Jamjuree"/>
              <a:cs typeface="Bai Jamjuree"/>
              <a:sym typeface="Bai Jamjuree"/>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11"/>
        <p:cNvGrpSpPr/>
        <p:nvPr/>
      </p:nvGrpSpPr>
      <p:grpSpPr>
        <a:xfrm>
          <a:off x="0" y="0"/>
          <a:ext cx="0" cy="0"/>
          <a:chOff x="0" y="0"/>
          <a:chExt cx="0" cy="0"/>
        </a:xfrm>
      </p:grpSpPr>
      <p:sp>
        <p:nvSpPr>
          <p:cNvPr id="2412" name="Google Shape;2412;p13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Advantage </a:t>
            </a:r>
            <a:endParaRPr u="sng"/>
          </a:p>
        </p:txBody>
      </p:sp>
      <p:sp>
        <p:nvSpPr>
          <p:cNvPr id="2413" name="Google Shape;2413;p137"/>
          <p:cNvSpPr txBox="1"/>
          <p:nvPr/>
        </p:nvSpPr>
        <p:spPr>
          <a:xfrm>
            <a:off x="860850" y="1289475"/>
            <a:ext cx="7422300" cy="1954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3000"/>
              </a:spcBef>
              <a:spcAft>
                <a:spcPts val="0"/>
              </a:spcAft>
              <a:buNone/>
            </a:pPr>
            <a:r>
              <a:rPr lang="en" sz="1500" b="1">
                <a:solidFill>
                  <a:schemeClr val="accent6"/>
                </a:solidFill>
                <a:latin typeface="Bai Jamjuree"/>
                <a:ea typeface="Bai Jamjuree"/>
                <a:cs typeface="Bai Jamjuree"/>
                <a:sym typeface="Bai Jamjuree"/>
              </a:rPr>
              <a:t>1.  The benefit of stacking is that it can harness the capabilities of a range of well-performing models on a classification or regression task and make predictions that have better performance than any single model in the ensemble.</a:t>
            </a:r>
            <a:endParaRPr sz="1500" b="1">
              <a:solidFill>
                <a:schemeClr val="accent6"/>
              </a:solidFill>
              <a:latin typeface="Bai Jamjuree"/>
              <a:ea typeface="Bai Jamjuree"/>
              <a:cs typeface="Bai Jamjuree"/>
              <a:sym typeface="Bai Jamjuree"/>
            </a:endParaRPr>
          </a:p>
          <a:p>
            <a:pPr marL="0" lvl="0" indent="0" algn="l" rtl="0">
              <a:lnSpc>
                <a:spcPct val="100000"/>
              </a:lnSpc>
              <a:spcBef>
                <a:spcPts val="3000"/>
              </a:spcBef>
              <a:spcAft>
                <a:spcPts val="0"/>
              </a:spcAft>
              <a:buNone/>
            </a:pPr>
            <a:r>
              <a:rPr lang="en" sz="1500" b="1">
                <a:solidFill>
                  <a:schemeClr val="accent6"/>
                </a:solidFill>
                <a:latin typeface="Bai Jamjuree"/>
                <a:ea typeface="Bai Jamjuree"/>
                <a:cs typeface="Bai Jamjuree"/>
                <a:sym typeface="Bai Jamjuree"/>
              </a:rPr>
              <a:t>2.  Stacking improves the model prediction accuracy.</a:t>
            </a:r>
            <a:endParaRPr sz="1500" b="1">
              <a:solidFill>
                <a:schemeClr val="accent6"/>
              </a:solidFill>
              <a:latin typeface="Bai Jamjuree"/>
              <a:ea typeface="Bai Jamjuree"/>
              <a:cs typeface="Bai Jamjuree"/>
              <a:sym typeface="Bai Jamjuree"/>
            </a:endParaRPr>
          </a:p>
          <a:p>
            <a:pPr marL="0" lvl="0" indent="0" algn="l" rtl="0">
              <a:lnSpc>
                <a:spcPct val="100000"/>
              </a:lnSpc>
              <a:spcBef>
                <a:spcPts val="0"/>
              </a:spcBef>
              <a:spcAft>
                <a:spcPts val="0"/>
              </a:spcAft>
              <a:buNone/>
            </a:pPr>
            <a:endParaRPr sz="1500" b="1">
              <a:solidFill>
                <a:schemeClr val="accent6"/>
              </a:solidFill>
              <a:latin typeface="Bai Jamjuree"/>
              <a:ea typeface="Bai Jamjuree"/>
              <a:cs typeface="Bai Jamjuree"/>
              <a:sym typeface="Bai Jamjuree"/>
            </a:endParaRPr>
          </a:p>
        </p:txBody>
      </p:sp>
      <p:sp>
        <p:nvSpPr>
          <p:cNvPr id="2414" name="Google Shape;2414;p137"/>
          <p:cNvSpPr txBox="1"/>
          <p:nvPr/>
        </p:nvSpPr>
        <p:spPr>
          <a:xfrm>
            <a:off x="860850" y="3811075"/>
            <a:ext cx="74223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accent6"/>
                </a:solidFill>
                <a:latin typeface="Bai Jamjuree"/>
                <a:ea typeface="Bai Jamjuree"/>
                <a:cs typeface="Bai Jamjuree"/>
                <a:sym typeface="Bai Jamjuree"/>
              </a:rPr>
              <a:t>1.  As we are taking the whole dataset for training for every individual classifier, in the case of huge datasets the computational time will be more as each classifier is working independently on the huge dataset.</a:t>
            </a:r>
            <a:endParaRPr sz="1500" b="1">
              <a:solidFill>
                <a:schemeClr val="accent6"/>
              </a:solidFill>
              <a:latin typeface="Bai Jamjuree"/>
              <a:ea typeface="Bai Jamjuree"/>
              <a:cs typeface="Bai Jamjuree"/>
              <a:sym typeface="Bai Jamjuree"/>
            </a:endParaRPr>
          </a:p>
        </p:txBody>
      </p:sp>
      <p:sp>
        <p:nvSpPr>
          <p:cNvPr id="2415" name="Google Shape;2415;p137"/>
          <p:cNvSpPr txBox="1">
            <a:spLocks noGrp="1"/>
          </p:cNvSpPr>
          <p:nvPr>
            <p:ph type="title"/>
          </p:nvPr>
        </p:nvSpPr>
        <p:spPr>
          <a:xfrm>
            <a:off x="731904" y="3244275"/>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u="sng"/>
              <a:t>Disadvantage </a:t>
            </a:r>
            <a:endParaRPr u="sng"/>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grpSp>
        <p:nvGrpSpPr>
          <p:cNvPr id="2420" name="Google Shape;2420;p138"/>
          <p:cNvGrpSpPr/>
          <p:nvPr/>
        </p:nvGrpSpPr>
        <p:grpSpPr>
          <a:xfrm>
            <a:off x="2290890" y="573334"/>
            <a:ext cx="1965289" cy="517060"/>
            <a:chOff x="3539975" y="3523525"/>
            <a:chExt cx="745925" cy="196250"/>
          </a:xfrm>
        </p:grpSpPr>
        <p:sp>
          <p:nvSpPr>
            <p:cNvPr id="2421" name="Google Shape;2421;p1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7" name="Google Shape;2437;p138"/>
          <p:cNvSpPr txBox="1">
            <a:spLocks noGrp="1"/>
          </p:cNvSpPr>
          <p:nvPr>
            <p:ph type="title"/>
          </p:nvPr>
        </p:nvSpPr>
        <p:spPr>
          <a:xfrm>
            <a:off x="1661975" y="1227875"/>
            <a:ext cx="5494200" cy="2615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b="1"/>
              <a:t>Thank You</a:t>
            </a:r>
            <a:endParaRPr b="1">
              <a:solidFill>
                <a:schemeClr val="dk2"/>
              </a:solidFill>
            </a:endParaRPr>
          </a:p>
        </p:txBody>
      </p:sp>
      <p:cxnSp>
        <p:nvCxnSpPr>
          <p:cNvPr id="2438" name="Google Shape;2438;p138"/>
          <p:cNvCxnSpPr/>
          <p:nvPr/>
        </p:nvCxnSpPr>
        <p:spPr>
          <a:xfrm>
            <a:off x="3340884" y="3654852"/>
            <a:ext cx="2580600" cy="0"/>
          </a:xfrm>
          <a:prstGeom prst="straightConnector1">
            <a:avLst/>
          </a:prstGeom>
          <a:noFill/>
          <a:ln w="9525" cap="flat" cmpd="sng">
            <a:solidFill>
              <a:schemeClr val="lt1"/>
            </a:solidFill>
            <a:prstDash val="solid"/>
            <a:round/>
            <a:headEnd type="none" w="med" len="med"/>
            <a:tailEnd type="none" w="med" len="med"/>
          </a:ln>
        </p:spPr>
      </p:cxnSp>
      <p:grpSp>
        <p:nvGrpSpPr>
          <p:cNvPr id="2439" name="Google Shape;2439;p138"/>
          <p:cNvGrpSpPr/>
          <p:nvPr/>
        </p:nvGrpSpPr>
        <p:grpSpPr>
          <a:xfrm>
            <a:off x="5633458" y="-1519770"/>
            <a:ext cx="2795003" cy="2795003"/>
            <a:chOff x="1943325" y="-220375"/>
            <a:chExt cx="1298672" cy="1298672"/>
          </a:xfrm>
        </p:grpSpPr>
        <p:sp>
          <p:nvSpPr>
            <p:cNvPr id="2440" name="Google Shape;2440;p13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3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8" name="Google Shape;2488;p138"/>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9" name="Google Shape;2489;p138"/>
          <p:cNvPicPr preferRelativeResize="0"/>
          <p:nvPr/>
        </p:nvPicPr>
        <p:blipFill>
          <a:blip r:embed="rId3">
            <a:alphaModFix/>
          </a:blip>
          <a:stretch>
            <a:fillRect/>
          </a:stretch>
        </p:blipFill>
        <p:spPr>
          <a:xfrm rot="10800000" flipH="1">
            <a:off x="6363112" y="2325750"/>
            <a:ext cx="7194375" cy="206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74"/>
        <p:cNvGrpSpPr/>
        <p:nvPr/>
      </p:nvGrpSpPr>
      <p:grpSpPr>
        <a:xfrm>
          <a:off x="0" y="0"/>
          <a:ext cx="0" cy="0"/>
          <a:chOff x="0" y="0"/>
          <a:chExt cx="0" cy="0"/>
        </a:xfrm>
      </p:grpSpPr>
      <p:pic>
        <p:nvPicPr>
          <p:cNvPr id="1975" name="Google Shape;1975;p73"/>
          <p:cNvPicPr preferRelativeResize="0"/>
          <p:nvPr/>
        </p:nvPicPr>
        <p:blipFill>
          <a:blip r:embed="rId3">
            <a:alphaModFix/>
          </a:blip>
          <a:stretch>
            <a:fillRect/>
          </a:stretch>
        </p:blipFill>
        <p:spPr>
          <a:xfrm>
            <a:off x="974275" y="914500"/>
            <a:ext cx="7406224" cy="3046750"/>
          </a:xfrm>
          <a:prstGeom prst="rect">
            <a:avLst/>
          </a:prstGeom>
          <a:noFill/>
          <a:ln>
            <a:noFill/>
          </a:ln>
        </p:spPr>
      </p:pic>
      <p:sp>
        <p:nvSpPr>
          <p:cNvPr id="1976" name="Google Shape;1976;p73"/>
          <p:cNvSpPr txBox="1">
            <a:spLocks noGrp="1"/>
          </p:cNvSpPr>
          <p:nvPr>
            <p:ph type="title"/>
          </p:nvPr>
        </p:nvSpPr>
        <p:spPr>
          <a:xfrm>
            <a:off x="820888" y="3090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Types of Ensemble Learning / Methods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74"/>
          <p:cNvSpPr txBox="1">
            <a:spLocks noGrp="1"/>
          </p:cNvSpPr>
          <p:nvPr>
            <p:ph type="title"/>
          </p:nvPr>
        </p:nvSpPr>
        <p:spPr>
          <a:xfrm>
            <a:off x="1372800" y="2651475"/>
            <a:ext cx="6398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5900">
                <a:solidFill>
                  <a:schemeClr val="dk2"/>
                </a:solidFill>
              </a:rPr>
              <a:t>Bagging</a:t>
            </a:r>
            <a:endParaRPr sz="7400"/>
          </a:p>
        </p:txBody>
      </p:sp>
      <p:sp>
        <p:nvSpPr>
          <p:cNvPr id="1982" name="Google Shape;1982;p74"/>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3.1</a:t>
            </a:r>
            <a:endParaRPr/>
          </a:p>
        </p:txBody>
      </p:sp>
      <p:grpSp>
        <p:nvGrpSpPr>
          <p:cNvPr id="1983" name="Google Shape;1983;p74"/>
          <p:cNvGrpSpPr/>
          <p:nvPr/>
        </p:nvGrpSpPr>
        <p:grpSpPr>
          <a:xfrm flipH="1">
            <a:off x="2124013" y="1936921"/>
            <a:ext cx="793256" cy="182899"/>
            <a:chOff x="2685575" y="2835950"/>
            <a:chExt cx="433000" cy="99825"/>
          </a:xfrm>
        </p:grpSpPr>
        <p:sp>
          <p:nvSpPr>
            <p:cNvPr id="1984" name="Google Shape;1984;p7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8" name="Google Shape;1988;p74"/>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rgbClr val="FFFFFF"/>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4"/>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0" name="Google Shape;1990;p74"/>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Data Science Project Proposa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4799</Words>
  <Application>Microsoft Office PowerPoint</Application>
  <PresentationFormat>On-screen Show (16:9)</PresentationFormat>
  <Paragraphs>273</Paragraphs>
  <Slides>73</Slides>
  <Notes>73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Bai Jamjuree</vt:lpstr>
      <vt:lpstr>Anaheim</vt:lpstr>
      <vt:lpstr>Bai Jamjuree SemiBold</vt:lpstr>
      <vt:lpstr>Aldrich</vt:lpstr>
      <vt:lpstr>Arial</vt:lpstr>
      <vt:lpstr>Bai Jamjuree Medium</vt:lpstr>
      <vt:lpstr>Roboto</vt:lpstr>
      <vt:lpstr>Data Science Project Proposal by Slidesgo</vt:lpstr>
      <vt:lpstr>Ensemble Learning</vt:lpstr>
      <vt:lpstr>Ensemble Learning </vt:lpstr>
      <vt:lpstr>Ensemble Learning </vt:lpstr>
      <vt:lpstr>PowerPoint Presentation</vt:lpstr>
      <vt:lpstr>Diagram of Ensemble Learning </vt:lpstr>
      <vt:lpstr>Maths For Ensemble Learning </vt:lpstr>
      <vt:lpstr>PowerPoint Presentation</vt:lpstr>
      <vt:lpstr>Types of Ensemble Learning / Methods</vt:lpstr>
      <vt:lpstr>Bagging</vt:lpstr>
      <vt:lpstr>Bagging</vt:lpstr>
      <vt:lpstr>PowerPoint Presentation</vt:lpstr>
      <vt:lpstr>Advantages of a Bagging Model:</vt:lpstr>
      <vt:lpstr>Disadvantages of a Bagging Model:</vt:lpstr>
      <vt:lpstr>Few facts of a Bagging Model:</vt:lpstr>
      <vt:lpstr>Boosting</vt:lpstr>
      <vt:lpstr>2. Boosting</vt:lpstr>
      <vt:lpstr>PowerPoint Presentation</vt:lpstr>
      <vt:lpstr>PowerPoint Presentation</vt:lpstr>
      <vt:lpstr>Bagging Vs Boosting</vt:lpstr>
      <vt:lpstr>How Boosting algorithm works?</vt:lpstr>
      <vt:lpstr>Steps -</vt:lpstr>
      <vt:lpstr>Diagram of Boosting </vt:lpstr>
      <vt:lpstr>Advantage &amp; Disadvantage </vt:lpstr>
      <vt:lpstr>Types of Boosting</vt:lpstr>
      <vt:lpstr>Ada Boosting</vt:lpstr>
      <vt:lpstr>PowerPoint Presentation</vt:lpstr>
      <vt:lpstr>When to use Ada Boosting</vt:lpstr>
      <vt:lpstr>Using An Example To Explain The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 &amp; Disadvantage </vt:lpstr>
      <vt:lpstr>2. Gradient Boosting</vt:lpstr>
      <vt:lpstr>PowerPoint Presentation</vt:lpstr>
      <vt:lpstr>Gradient Boosting has three component -</vt:lpstr>
      <vt:lpstr>PowerPoint Presentation</vt:lpstr>
      <vt:lpstr>Using An Example To Explain The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 of Gradient Boosting</vt:lpstr>
      <vt:lpstr>Disadvantage of Gradient Boosting</vt:lpstr>
      <vt:lpstr>3. XGBoost</vt:lpstr>
      <vt:lpstr>Diagram of XGBoost </vt:lpstr>
      <vt:lpstr>When To Use XGBoost ?</vt:lpstr>
      <vt:lpstr>Features of XGBoost</vt:lpstr>
      <vt:lpstr>Features of XGBoost </vt:lpstr>
      <vt:lpstr>Working Of XGBoost Algorithm</vt:lpstr>
      <vt:lpstr>PowerPoint Presentation</vt:lpstr>
      <vt:lpstr>PowerPoint Presentation</vt:lpstr>
      <vt:lpstr>XGBoost Benefits and Attribute </vt:lpstr>
      <vt:lpstr>Advantage </vt:lpstr>
      <vt:lpstr>Disadvantage </vt:lpstr>
      <vt:lpstr>Stacking</vt:lpstr>
      <vt:lpstr>3. Stacking</vt:lpstr>
      <vt:lpstr>Architecture of Stacking</vt:lpstr>
      <vt:lpstr>Diagram of Stacking Algorithm</vt:lpstr>
      <vt:lpstr>PowerPoint Presentation</vt:lpstr>
      <vt:lpstr>How does Stacking work?</vt:lpstr>
      <vt:lpstr>PowerPoint Presentation</vt:lpstr>
      <vt:lpstr>PowerPoint Presentation</vt:lpstr>
      <vt:lpstr>PowerPoint Presentation</vt:lpstr>
      <vt:lpstr>Advantage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Ensemble Learning</dc:title>
  <dc:creator>Amit Yadav</dc:creator>
  <cp:lastModifiedBy>Amit Yadav</cp:lastModifiedBy>
  <cp:revision>1</cp:revision>
  <dcterms:modified xsi:type="dcterms:W3CDTF">2022-08-31T02:32:27Z</dcterms:modified>
</cp:coreProperties>
</file>